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5" r:id="rId1"/>
  </p:sldMasterIdLst>
  <p:notesMasterIdLst>
    <p:notesMasterId r:id="rId31"/>
  </p:notesMasterIdLst>
  <p:sldIdLst>
    <p:sldId id="317" r:id="rId2"/>
    <p:sldId id="318" r:id="rId3"/>
    <p:sldId id="319" r:id="rId4"/>
    <p:sldId id="320" r:id="rId5"/>
    <p:sldId id="280" r:id="rId6"/>
    <p:sldId id="271" r:id="rId7"/>
    <p:sldId id="287" r:id="rId8"/>
    <p:sldId id="276" r:id="rId9"/>
    <p:sldId id="286" r:id="rId10"/>
    <p:sldId id="289" r:id="rId11"/>
    <p:sldId id="290" r:id="rId12"/>
    <p:sldId id="279" r:id="rId13"/>
    <p:sldId id="292" r:id="rId14"/>
    <p:sldId id="295" r:id="rId15"/>
    <p:sldId id="298" r:id="rId16"/>
    <p:sldId id="300" r:id="rId17"/>
    <p:sldId id="321" r:id="rId18"/>
    <p:sldId id="322" r:id="rId19"/>
    <p:sldId id="323" r:id="rId20"/>
    <p:sldId id="324" r:id="rId21"/>
    <p:sldId id="325" r:id="rId22"/>
    <p:sldId id="326" r:id="rId23"/>
    <p:sldId id="313" r:id="rId24"/>
    <p:sldId id="314" r:id="rId25"/>
    <p:sldId id="311" r:id="rId26"/>
    <p:sldId id="310" r:id="rId27"/>
    <p:sldId id="315" r:id="rId28"/>
    <p:sldId id="316" r:id="rId29"/>
    <p:sldId id="312" r:id="rId30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32"/>
      <p:bold r:id="rId33"/>
    </p:embeddedFont>
    <p:embeddedFont>
      <p:font typeface="等线 Light" panose="02010600030101010101" pitchFamily="2" charset="-122"/>
      <p:regular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  <p:embeddedFont>
      <p:font typeface="Arial Black" panose="020B0A04020102020204" pitchFamily="34" charset="0"/>
      <p:bold r:id="rId45"/>
    </p:embeddedFont>
    <p:embeddedFont>
      <p:font typeface="黑体" panose="02010609060101010101" pitchFamily="49" charset="-122"/>
      <p:regular r:id="rId46"/>
    </p:embeddedFont>
    <p:embeddedFont>
      <p:font typeface="等线" panose="02010600030101010101" pitchFamily="2" charset="-122"/>
      <p:regular r:id="rId47"/>
      <p:bold r:id="rId48"/>
    </p:embeddedFont>
    <p:embeddedFont>
      <p:font typeface="Open Sans" panose="020B0606030504020204" pitchFamily="34" charset="0"/>
      <p:regular r:id="rId49"/>
    </p:embeddedFont>
    <p:embeddedFont>
      <p:font typeface="宋体" panose="02010600030101010101" pitchFamily="2" charset="-122"/>
      <p:regular r:id="rId50"/>
    </p:embeddedFont>
    <p:embeddedFont>
      <p:font typeface="VNI-Times" pitchFamily="2" charset="0"/>
      <p:regular r:id="rId51"/>
      <p:bold r:id="rId52"/>
      <p:italic r:id="rId53"/>
      <p:boldItalic r:id="rId54"/>
    </p:embeddedFont>
  </p:embeddedFontLst>
  <p:defaultTextStyle>
    <a:defPPr>
      <a:defRPr lang="zh-CN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等线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FFFAB"/>
    <a:srgbClr val="FFAFAF"/>
    <a:srgbClr val="FF33CC"/>
    <a:srgbClr val="DD6236"/>
    <a:srgbClr val="4F1105"/>
    <a:srgbClr val="FFA7D3"/>
    <a:srgbClr val="FFFF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font" Target="fonts/font16.fntdata"/><Relationship Id="rId50" Type="http://schemas.openxmlformats.org/officeDocument/2006/relationships/font" Target="fonts/font19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0.fntdata"/><Relationship Id="rId54" Type="http://schemas.openxmlformats.org/officeDocument/2006/relationships/font" Target="fonts/font2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font" Target="fonts/font14.fntdata"/><Relationship Id="rId53" Type="http://schemas.openxmlformats.org/officeDocument/2006/relationships/font" Target="fonts/font22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49" Type="http://schemas.openxmlformats.org/officeDocument/2006/relationships/font" Target="fonts/font18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openxmlformats.org/officeDocument/2006/relationships/font" Target="fonts/font13.fntdata"/><Relationship Id="rId52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font" Target="fonts/font17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0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082BA89-0F6F-4AB1-ACE3-A754A8D70D1E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479C64F2-967E-44B1-B996-F0819D994A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740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文本占位符 17410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宋体" panose="02010600030101010101" pitchFamily="2" charset="-122"/>
            </a:endParaRPr>
          </a:p>
        </p:txBody>
      </p:sp>
      <p:sp>
        <p:nvSpPr>
          <p:cNvPr id="71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ABED32B-DD9D-48EB-9DD7-C0FCFE833445}" type="slidenum">
              <a:rPr lang="en-US" altLang="zh-CN" sz="1200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zh-CN" sz="12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52225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文本占位符 52226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宋体" panose="02010600030101010101" pitchFamily="2" charset="-122"/>
            </a:endParaRPr>
          </a:p>
        </p:txBody>
      </p:sp>
      <p:sp>
        <p:nvSpPr>
          <p:cNvPr id="9220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939461-1F01-41E3-AFC8-24057FCB5F40}" type="slidenum">
              <a:rPr lang="en-US" altLang="zh-CN" sz="1200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zh-CN" sz="12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5939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文本占位符 5939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宋体" panose="02010600030101010101" pitchFamily="2" charset="-122"/>
            </a:endParaRPr>
          </a:p>
        </p:txBody>
      </p:sp>
      <p:sp>
        <p:nvSpPr>
          <p:cNvPr id="11268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FBA723C-ACF1-432D-814D-45C1B95C4BBA}" type="slidenum">
              <a:rPr lang="en-US" altLang="zh-CN" sz="1200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CN" sz="12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5632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文本占位符 5632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>
              <a:ea typeface="宋体" panose="02010600030101010101" pitchFamily="2" charset="-122"/>
            </a:endParaRPr>
          </a:p>
        </p:txBody>
      </p:sp>
      <p:sp>
        <p:nvSpPr>
          <p:cNvPr id="13316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460A6A4-1E30-4842-9A2A-50C0C98FA575}" type="slidenum">
              <a:rPr lang="en-US" altLang="zh-CN" sz="1200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CN" sz="12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8CF0485-DC75-4A69-B736-2C4935CDD226}" type="slidenum">
              <a:rPr lang="zh-CN" altLang="en-US" sz="1200" smtClean="0"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zh-CN" altLang="en-US" sz="1200" smtClean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43292-53AA-4FF0-89C9-7471188F91D6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7E952-9204-4253-BB78-3B9B6F8D6C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9375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BB3C1-E0BF-4532-B000-41613B75B2D2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951E8-B1B9-46E4-8C6F-C78A4B544AA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091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827855-1FC7-4FBC-BED4-94520F72909C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7DB29-AC72-408F-9165-CA4CED98F10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688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87347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9"/>
          <p:cNvSpPr/>
          <p:nvPr/>
        </p:nvSpPr>
        <p:spPr>
          <a:xfrm>
            <a:off x="2144713" y="371475"/>
            <a:ext cx="388937" cy="388938"/>
          </a:xfrm>
          <a:prstGeom prst="ellipse">
            <a:avLst/>
          </a:prstGeom>
          <a:solidFill>
            <a:srgbClr val="FAD19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3" name="椭圆 10"/>
          <p:cNvSpPr/>
          <p:nvPr/>
        </p:nvSpPr>
        <p:spPr>
          <a:xfrm>
            <a:off x="2420938" y="168275"/>
            <a:ext cx="466725" cy="466725"/>
          </a:xfrm>
          <a:prstGeom prst="ellipse">
            <a:avLst/>
          </a:prstGeom>
          <a:solidFill>
            <a:srgbClr val="AFCFBD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" name="椭圆 11"/>
          <p:cNvSpPr/>
          <p:nvPr/>
        </p:nvSpPr>
        <p:spPr>
          <a:xfrm>
            <a:off x="3697288" y="220663"/>
            <a:ext cx="301625" cy="301625"/>
          </a:xfrm>
          <a:prstGeom prst="ellipse">
            <a:avLst/>
          </a:prstGeom>
          <a:solidFill>
            <a:srgbClr val="FAD1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" name="椭圆 12"/>
          <p:cNvSpPr/>
          <p:nvPr/>
        </p:nvSpPr>
        <p:spPr>
          <a:xfrm>
            <a:off x="5280025" y="371475"/>
            <a:ext cx="219075" cy="219075"/>
          </a:xfrm>
          <a:prstGeom prst="ellipse">
            <a:avLst/>
          </a:prstGeom>
          <a:solidFill>
            <a:srgbClr val="AFCF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6" name="椭圆 13"/>
          <p:cNvSpPr/>
          <p:nvPr/>
        </p:nvSpPr>
        <p:spPr>
          <a:xfrm>
            <a:off x="2736850" y="481013"/>
            <a:ext cx="238125" cy="236537"/>
          </a:xfrm>
          <a:prstGeom prst="ellipse">
            <a:avLst/>
          </a:prstGeom>
          <a:solidFill>
            <a:srgbClr val="D2B29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7" name="椭圆 14"/>
          <p:cNvSpPr/>
          <p:nvPr/>
        </p:nvSpPr>
        <p:spPr>
          <a:xfrm>
            <a:off x="5006975" y="358775"/>
            <a:ext cx="387350" cy="387350"/>
          </a:xfrm>
          <a:prstGeom prst="ellipse">
            <a:avLst/>
          </a:prstGeom>
          <a:solidFill>
            <a:srgbClr val="CCE1DE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8" name="椭圆 15"/>
          <p:cNvSpPr/>
          <p:nvPr/>
        </p:nvSpPr>
        <p:spPr>
          <a:xfrm>
            <a:off x="812800" y="522288"/>
            <a:ext cx="223838" cy="223837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9" name="椭圆 16"/>
          <p:cNvSpPr/>
          <p:nvPr/>
        </p:nvSpPr>
        <p:spPr>
          <a:xfrm>
            <a:off x="8183563" y="330200"/>
            <a:ext cx="388937" cy="387350"/>
          </a:xfrm>
          <a:prstGeom prst="ellipse">
            <a:avLst/>
          </a:prstGeom>
          <a:solidFill>
            <a:srgbClr val="FAD1DC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0" name="椭圆 17"/>
          <p:cNvSpPr/>
          <p:nvPr/>
        </p:nvSpPr>
        <p:spPr>
          <a:xfrm>
            <a:off x="6472238" y="358775"/>
            <a:ext cx="163512" cy="163513"/>
          </a:xfrm>
          <a:prstGeom prst="ellipse">
            <a:avLst/>
          </a:prstGeom>
          <a:solidFill>
            <a:srgbClr val="FAD194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1" name="椭圆 18"/>
          <p:cNvSpPr/>
          <p:nvPr/>
        </p:nvSpPr>
        <p:spPr>
          <a:xfrm>
            <a:off x="6634163" y="309563"/>
            <a:ext cx="123825" cy="123825"/>
          </a:xfrm>
          <a:prstGeom prst="ellipse">
            <a:avLst/>
          </a:prstGeom>
          <a:solidFill>
            <a:srgbClr val="FCC6B7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2" name="椭圆 19"/>
          <p:cNvSpPr/>
          <p:nvPr/>
        </p:nvSpPr>
        <p:spPr>
          <a:xfrm>
            <a:off x="6624638" y="511175"/>
            <a:ext cx="163512" cy="163513"/>
          </a:xfrm>
          <a:prstGeom prst="ellipse">
            <a:avLst/>
          </a:prstGeom>
          <a:solidFill>
            <a:srgbClr val="D1C9E0">
              <a:alpha val="6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13" name="椭圆 20"/>
          <p:cNvSpPr/>
          <p:nvPr/>
        </p:nvSpPr>
        <p:spPr>
          <a:xfrm>
            <a:off x="4170363" y="912813"/>
            <a:ext cx="401637" cy="401637"/>
          </a:xfrm>
          <a:prstGeom prst="ellipse">
            <a:avLst/>
          </a:prstGeom>
          <a:solidFill>
            <a:srgbClr val="FCC6B7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14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1" b="10439"/>
          <a:stretch>
            <a:fillRect/>
          </a:stretch>
        </p:blipFill>
        <p:spPr bwMode="auto">
          <a:xfrm>
            <a:off x="0" y="2486025"/>
            <a:ext cx="9144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052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62" y="1369265"/>
            <a:ext cx="3886273" cy="3263613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29239" y="1369265"/>
            <a:ext cx="3886273" cy="1574059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29239" y="3057628"/>
            <a:ext cx="3886273" cy="1575250"/>
          </a:xfrm>
        </p:spPr>
        <p:txBody>
          <a:bodyPr/>
          <a:lstStyle/>
          <a:p>
            <a:pPr lvl="0"/>
            <a:r>
              <a:rPr lang="en-US" altLang="zh-CN" smtClean="0"/>
              <a:t>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959510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134883-C40C-4A07-9DE9-B4F25CD23147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7F9E2-2E02-40B7-B0DB-E33D23EA29D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672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4A870-9110-49D6-8261-3E93EE3847CD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51E5D-F45E-48E2-83F2-3F7EA5B53EE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2518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2D507-7E43-493F-B629-F6C46F3BAA0A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AE803-A8FC-468A-9467-AEADC4357E0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3796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5B3BAD-74D2-4B47-80EC-14C342CF807C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3BED9-868E-4EF5-B615-EEF07AD4840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0043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6B95A-291C-4EC8-B1F9-A9616ACCEA3C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BEE3B-2DEB-4CDF-B267-501014DB492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2240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A2DF4-2A31-4EE6-BDF6-208C9E8F1DC1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CDCA5-9E14-4CBA-A4DD-A686FCAE03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5727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A6F9E-277B-49CF-B32B-20AB97954472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0420E-7675-4947-997F-BB70FB1A85A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2186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B1F9-8EB9-4AB6-80C5-89B2A89BA27B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C245D-3F1B-4CC7-8474-8C3E59D77C0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8009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D4A4824-B30B-4647-B591-F848F57EA732}" type="datetimeFigureOut">
              <a:rPr lang="zh-CN" altLang="en-US"/>
              <a:pPr>
                <a:defRPr/>
              </a:pPr>
              <a:t>2022/2/9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A363896-19CE-4075-ADE2-42DA4D6BDE6B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</p:sldLayoutIdLst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等线 Light" panose="02010600030101010101" pitchFamily="2" charset="-122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audio" Target="../media/audio2.wav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10" Type="http://schemas.openxmlformats.org/officeDocument/2006/relationships/image" Target="../media/image41.gif"/><Relationship Id="rId4" Type="http://schemas.openxmlformats.org/officeDocument/2006/relationships/audio" Target="../media/audio3.wav"/><Relationship Id="rId9" Type="http://schemas.openxmlformats.org/officeDocument/2006/relationships/image" Target="../media/image40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26.jp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文本框 2055"/>
          <p:cNvSpPr txBox="1"/>
          <p:nvPr/>
        </p:nvSpPr>
        <p:spPr>
          <a:xfrm>
            <a:off x="1187450" y="1158875"/>
            <a:ext cx="6846888" cy="2811463"/>
          </a:xfrm>
          <a:prstGeom prst="rect">
            <a:avLst/>
          </a:prstGeom>
          <a:noFill/>
          <a:ln w="9525">
            <a:noFill/>
          </a:ln>
        </p:spPr>
        <p:txBody>
          <a:bodyPr lIns="41800" tIns="20900" rIns="41800" bIns="20900">
            <a:spAutoFit/>
          </a:bodyPr>
          <a:lstStyle/>
          <a:p>
            <a:pPr algn="ctr" defTabSz="685919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CHÀO MỪNG CÁC EM ĐẾN VỚI LỚP HỌC TRỰC TUYẾN </a:t>
            </a:r>
            <a:br>
              <a:rPr lang="en-US" sz="2400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en-US" sz="2400" b="1" dirty="0">
              <a:solidFill>
                <a:srgbClr val="FF0000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defTabSz="685919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PHÒNG TIN HỌC LỚP 6</a:t>
            </a:r>
          </a:p>
          <a:p>
            <a:pPr algn="ctr" defTabSz="685919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THCS THÁI SƠN</a:t>
            </a:r>
          </a:p>
          <a:p>
            <a:pPr algn="ctr" defTabSz="685919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zh-CN" sz="2400" b="1" dirty="0">
                <a:solidFill>
                  <a:srgbClr val="00206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</a:p>
        </p:txBody>
      </p:sp>
      <p:pic>
        <p:nvPicPr>
          <p:cNvPr id="2078" name="图片 2077" descr="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265113"/>
            <a:ext cx="1262062" cy="56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500188" y="836613"/>
            <a:ext cx="6335712" cy="857250"/>
          </a:xfrm>
          <a:prstGeom prst="rect">
            <a:avLst/>
          </a:prstGeom>
        </p:spPr>
        <p:txBody>
          <a:bodyPr lIns="68580" tIns="34290" rIns="68580" bIns="34290"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2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 bwMode="auto">
          <a:xfrm>
            <a:off x="228600" y="1511300"/>
            <a:ext cx="26050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ounded Rectangle 5"/>
          <p:cNvSpPr/>
          <p:nvPr/>
        </p:nvSpPr>
        <p:spPr>
          <a:xfrm>
            <a:off x="592138" y="3449638"/>
            <a:ext cx="1366837" cy="27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1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>
            <a:fillRect/>
          </a:stretch>
        </p:blipFill>
        <p:spPr bwMode="auto">
          <a:xfrm>
            <a:off x="3235325" y="1563688"/>
            <a:ext cx="23606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ounded Rectangle 12"/>
          <p:cNvSpPr/>
          <p:nvPr/>
        </p:nvSpPr>
        <p:spPr>
          <a:xfrm>
            <a:off x="3949700" y="3357563"/>
            <a:ext cx="1365250" cy="27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2</a:t>
            </a:r>
          </a:p>
        </p:txBody>
      </p:sp>
      <p:pic>
        <p:nvPicPr>
          <p:cNvPr id="14" name="Picture 13" descr="Screensho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1250950"/>
            <a:ext cx="2200275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ounded Rectangle 14"/>
          <p:cNvSpPr/>
          <p:nvPr/>
        </p:nvSpPr>
        <p:spPr>
          <a:xfrm>
            <a:off x="7034213" y="3357563"/>
            <a:ext cx="1366837" cy="271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3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46038" y="3859213"/>
            <a:ext cx="328136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1. Minh đã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những gì và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được điều gì ( SGK trang 5)</a:t>
            </a:r>
            <a:endParaRPr lang="en-US" altLang="en-US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235325" y="3778250"/>
            <a:ext cx="26225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2. Bạn An xem dự báo thời tiết trên ti vi, bạn An 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thấy</a:t>
            </a:r>
            <a:r>
              <a:rPr lang="en-US" altLang="en-US" sz="2000" b="1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những gì,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được điều gì?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164263" y="3859213"/>
            <a:ext cx="265271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3. Hình trên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 những gì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, và cho ta </a:t>
            </a:r>
            <a:r>
              <a:rPr lang="en-US" altLang="en-US" sz="2000" i="1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biết</a:t>
            </a:r>
            <a:r>
              <a:rPr lang="en-US" altLang="en-US" sz="2000">
                <a:solidFill>
                  <a:srgbClr val="FF000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altLang="en-US" sz="20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gì?</a:t>
            </a:r>
            <a:endParaRPr lang="en-US" altLang="en-US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20491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5" grpId="0" animBg="1"/>
      <p:bldP spid="11" grpId="0"/>
      <p:bldP spid="12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4"/>
          <a:stretch>
            <a:fillRect/>
          </a:stretch>
        </p:blipFill>
        <p:spPr bwMode="auto">
          <a:xfrm>
            <a:off x="228600" y="1511300"/>
            <a:ext cx="2605088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" t="998" r="30608" b="20033"/>
          <a:stretch>
            <a:fillRect/>
          </a:stretch>
        </p:blipFill>
        <p:spPr bwMode="auto">
          <a:xfrm>
            <a:off x="3235325" y="1563688"/>
            <a:ext cx="2360613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Screenshot_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5" y="1020763"/>
            <a:ext cx="2200275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3813" y="3475038"/>
            <a:ext cx="3100387" cy="1568450"/>
          </a:xfrm>
          <a:prstGeom prst="rect">
            <a:avLst/>
          </a:prstGeom>
          <a:solidFill>
            <a:srgbClr val="FFA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19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thấy đèn xanh và các xe chiều đèn đỏ đã dừng lại.</a:t>
            </a:r>
          </a:p>
          <a:p>
            <a:pPr eaLnBrk="1" hangingPunct="1"/>
            <a:r>
              <a:rPr lang="en-US" altLang="en-US" sz="1900">
                <a:solidFill>
                  <a:srgbClr val="002060"/>
                </a:solidFill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* Minh biết qua đường.</a:t>
            </a:r>
          </a:p>
          <a:p>
            <a:pPr eaLnBrk="1" hangingPunct="1"/>
            <a:endParaRPr lang="en-US" altLang="en-US" sz="2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4200" y="3419475"/>
            <a:ext cx="2914650" cy="16319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ảnh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,..</a:t>
            </a: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hay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mưa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142038" y="3413125"/>
            <a:ext cx="2800350" cy="1938338"/>
          </a:xfrm>
          <a:prstGeom prst="rect">
            <a:avLst/>
          </a:prstGeom>
          <a:solidFill>
            <a:srgbClr val="FFFFAB"/>
          </a:solidFill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Hình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trên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gồm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tiền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thời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gian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địa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điểm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du </a:t>
            </a:r>
            <a:r>
              <a:rPr lang="en-US" sz="2000" dirty="0" err="1">
                <a:solidFill>
                  <a:srgbClr val="00206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lịch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21512" name="Subtitle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/>
          <a:p>
            <a:pPr eaLnBrk="1" hangingPunct="1"/>
            <a:endParaRPr lang="en-US" altLang="en-US" smtClean="0">
              <a:ea typeface="等线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" y="1800225"/>
          <a:ext cx="8713788" cy="750888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27">
                  <a:extLst>
                    <a:ext uri="{9D8B030D-6E8A-4147-A177-3AD203B41FA5}">
                      <a16:colId xmlns:a16="http://schemas.microsoft.com/office/drawing/2014/main" val="2462917325"/>
                    </a:ext>
                  </a:extLst>
                </a:gridCol>
                <a:gridCol w="3570572">
                  <a:extLst>
                    <a:ext uri="{9D8B030D-6E8A-4147-A177-3AD203B41FA5}">
                      <a16:colId xmlns:a16="http://schemas.microsoft.com/office/drawing/2014/main" val="1863466917"/>
                    </a:ext>
                  </a:extLst>
                </a:gridCol>
                <a:gridCol w="2401434">
                  <a:extLst>
                    <a:ext uri="{9D8B030D-6E8A-4147-A177-3AD203B41FA5}">
                      <a16:colId xmlns:a16="http://schemas.microsoft.com/office/drawing/2014/main" val="387531879"/>
                    </a:ext>
                  </a:extLst>
                </a:gridCol>
                <a:gridCol w="2069655">
                  <a:extLst>
                    <a:ext uri="{9D8B030D-6E8A-4147-A177-3AD203B41FA5}">
                      <a16:colId xmlns:a16="http://schemas.microsoft.com/office/drawing/2014/main" val="1853370455"/>
                    </a:ext>
                  </a:extLst>
                </a:gridCol>
              </a:tblGrid>
              <a:tr h="750888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71" marB="457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màu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xanh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71" marB="45771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Minh </a:t>
                      </a: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đường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71" marB="45771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Đèn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thông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71" marB="45771"/>
                </a:tc>
                <a:extLst>
                  <a:ext uri="{0D108BD9-81ED-4DB2-BD59-A6C34878D82A}">
                    <a16:rowId xmlns:a16="http://schemas.microsoft.com/office/drawing/2014/main" val="2954221328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25425" y="977900"/>
          <a:ext cx="8715375" cy="82232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6057">
                  <a:extLst>
                    <a:ext uri="{9D8B030D-6E8A-4147-A177-3AD203B41FA5}">
                      <a16:colId xmlns:a16="http://schemas.microsoft.com/office/drawing/2014/main" val="4091955330"/>
                    </a:ext>
                  </a:extLst>
                </a:gridCol>
                <a:gridCol w="3572547">
                  <a:extLst>
                    <a:ext uri="{9D8B030D-6E8A-4147-A177-3AD203B41FA5}">
                      <a16:colId xmlns:a16="http://schemas.microsoft.com/office/drawing/2014/main" val="1571981867"/>
                    </a:ext>
                  </a:extLst>
                </a:gridCol>
                <a:gridCol w="2405742">
                  <a:extLst>
                    <a:ext uri="{9D8B030D-6E8A-4147-A177-3AD203B41FA5}">
                      <a16:colId xmlns:a16="http://schemas.microsoft.com/office/drawing/2014/main" val="1174635858"/>
                    </a:ext>
                  </a:extLst>
                </a:gridCol>
                <a:gridCol w="2061028">
                  <a:extLst>
                    <a:ext uri="{9D8B030D-6E8A-4147-A177-3AD203B41FA5}">
                      <a16:colId xmlns:a16="http://schemas.microsoft.com/office/drawing/2014/main" val="3501166811"/>
                    </a:ext>
                  </a:extLst>
                </a:gridCol>
              </a:tblGrid>
              <a:tr h="822325"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 marL="91452" marR="91452" marT="45654" marB="4565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DỮ</a:t>
                      </a:r>
                      <a:r>
                        <a:rPr lang="en-US" sz="2400" baseline="0" dirty="0" smtClean="0"/>
                        <a:t> LIỆU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654" marB="45654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THÔNG</a:t>
                      </a:r>
                      <a:r>
                        <a:rPr lang="en-US" sz="2400" baseline="0" dirty="0" smtClean="0"/>
                        <a:t>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654" marB="4565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VẬT</a:t>
                      </a:r>
                      <a:r>
                        <a:rPr lang="en-US" sz="2400" baseline="0" dirty="0" smtClean="0"/>
                        <a:t> MANG TIN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 marL="91452" marR="91452" marT="45654" marB="45654"/>
                </a:tc>
                <a:extLst>
                  <a:ext uri="{0D108BD9-81ED-4DB2-BD59-A6C34878D82A}">
                    <a16:rowId xmlns:a16="http://schemas.microsoft.com/office/drawing/2014/main" val="314873788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5425" y="2551113"/>
          <a:ext cx="8715375" cy="7493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249">
                  <a:extLst>
                    <a:ext uri="{9D8B030D-6E8A-4147-A177-3AD203B41FA5}">
                      <a16:colId xmlns:a16="http://schemas.microsoft.com/office/drawing/2014/main" val="3251405829"/>
                    </a:ext>
                  </a:extLst>
                </a:gridCol>
                <a:gridCol w="3571223">
                  <a:extLst>
                    <a:ext uri="{9D8B030D-6E8A-4147-A177-3AD203B41FA5}">
                      <a16:colId xmlns:a16="http://schemas.microsoft.com/office/drawing/2014/main" val="1345005463"/>
                    </a:ext>
                  </a:extLst>
                </a:gridCol>
                <a:gridCol w="2401871">
                  <a:extLst>
                    <a:ext uri="{9D8B030D-6E8A-4147-A177-3AD203B41FA5}">
                      <a16:colId xmlns:a16="http://schemas.microsoft.com/office/drawing/2014/main" val="3769873686"/>
                    </a:ext>
                  </a:extLst>
                </a:gridCol>
                <a:gridCol w="2070032">
                  <a:extLst>
                    <a:ext uri="{9D8B030D-6E8A-4147-A177-3AD203B41FA5}">
                      <a16:colId xmlns:a16="http://schemas.microsoft.com/office/drawing/2014/main" val="3638338498"/>
                    </a:ext>
                  </a:extLst>
                </a:gridCol>
              </a:tblGrid>
              <a:tr h="749300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4" marB="45674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thấy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con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,…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tivi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4" marB="45674"/>
                </a:tc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biết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hôm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nay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nắng</a:t>
                      </a:r>
                      <a:endParaRPr lang="en-US" sz="2000" b="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4" marB="45674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Dự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báo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thời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tiết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2" marR="91452" marT="45674" marB="45674"/>
                </a:tc>
                <a:extLst>
                  <a:ext uri="{0D108BD9-81ED-4DB2-BD59-A6C34878D82A}">
                    <a16:rowId xmlns:a16="http://schemas.microsoft.com/office/drawing/2014/main" val="33411893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3838" y="3300413"/>
          <a:ext cx="8713787" cy="1006475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672127">
                  <a:extLst>
                    <a:ext uri="{9D8B030D-6E8A-4147-A177-3AD203B41FA5}">
                      <a16:colId xmlns:a16="http://schemas.microsoft.com/office/drawing/2014/main" val="1904241677"/>
                    </a:ext>
                  </a:extLst>
                </a:gridCol>
                <a:gridCol w="3570572">
                  <a:extLst>
                    <a:ext uri="{9D8B030D-6E8A-4147-A177-3AD203B41FA5}">
                      <a16:colId xmlns:a16="http://schemas.microsoft.com/office/drawing/2014/main" val="1653246765"/>
                    </a:ext>
                  </a:extLst>
                </a:gridCol>
                <a:gridCol w="2401434">
                  <a:extLst>
                    <a:ext uri="{9D8B030D-6E8A-4147-A177-3AD203B41FA5}">
                      <a16:colId xmlns:a16="http://schemas.microsoft.com/office/drawing/2014/main" val="1453613893"/>
                    </a:ext>
                  </a:extLst>
                </a:gridCol>
                <a:gridCol w="2069655">
                  <a:extLst>
                    <a:ext uri="{9D8B030D-6E8A-4147-A177-3AD203B41FA5}">
                      <a16:colId xmlns:a16="http://schemas.microsoft.com/office/drawing/2014/main" val="124564655"/>
                    </a:ext>
                  </a:extLst>
                </a:gridCol>
              </a:tblGrid>
              <a:tr h="1006475">
                <a:tc>
                  <a:txBody>
                    <a:bodyPr/>
                    <a:lstStyle/>
                    <a:p>
                      <a:r>
                        <a:rPr lang="en-US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49" marB="45749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ảnh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chữ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49" marB="45749"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đến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địa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điểm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lịch</a:t>
                      </a:r>
                      <a:endParaRPr lang="en-US" sz="2000" b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49" marB="45749"/>
                </a:tc>
                <a:tc>
                  <a:txBody>
                    <a:bodyPr/>
                    <a:lstStyle/>
                    <a:p>
                      <a:r>
                        <a:rPr lang="en-US" sz="2000" b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Tấm</a:t>
                      </a:r>
                      <a:r>
                        <a:rPr lang="en-US" sz="2000" b="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b="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bảng</a:t>
                      </a:r>
                      <a:endParaRPr lang="en-US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49" marB="45749"/>
                </a:tc>
                <a:extLst>
                  <a:ext uri="{0D108BD9-81ED-4DB2-BD59-A6C34878D82A}">
                    <a16:rowId xmlns:a16="http://schemas.microsoft.com/office/drawing/2014/main" val="364465067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1" t="13040" r="24230" b="21537"/>
          <a:stretch/>
        </p:blipFill>
        <p:spPr>
          <a:xfrm>
            <a:off x="497095" y="1709444"/>
            <a:ext cx="2275840" cy="2348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5" t="27444" r="15804" b="24585"/>
          <a:stretch>
            <a:fillRect/>
          </a:stretch>
        </p:blipFill>
        <p:spPr bwMode="auto">
          <a:xfrm>
            <a:off x="3348038" y="2492375"/>
            <a:ext cx="1657350" cy="39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5004789" y="1003296"/>
            <a:ext cx="3664383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ln w="0"/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Oval 8"/>
          <p:cNvSpPr/>
          <p:nvPr/>
        </p:nvSpPr>
        <p:spPr>
          <a:xfrm>
            <a:off x="5004788" y="1996078"/>
            <a:ext cx="3664383" cy="834013"/>
          </a:xfrm>
          <a:prstGeom prst="ellipse">
            <a:avLst/>
          </a:prstGeom>
          <a:effectLst>
            <a:innerShdw blurRad="63500" dist="50800">
              <a:prstClr val="black">
                <a:alpha val="50000"/>
              </a:prstClr>
            </a:innerShdw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/>
          <p:cNvSpPr/>
          <p:nvPr/>
        </p:nvSpPr>
        <p:spPr>
          <a:xfrm>
            <a:off x="5135418" y="2988861"/>
            <a:ext cx="3807417" cy="834013"/>
          </a:xfrm>
          <a:prstGeom prst="ellipse">
            <a:avLst/>
          </a:prstGeom>
          <a:solidFill>
            <a:srgbClr val="FFFF8B"/>
          </a:solidFill>
          <a:effectLst>
            <a:innerShdw blurRad="1143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6475" y="4057650"/>
            <a:ext cx="5395913" cy="5635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Mối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r>
              <a:rPr lang="en-US" sz="23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5763" y="352425"/>
            <a:ext cx="8372475" cy="4435475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lnSpc>
                <a:spcPct val="112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là những gì đem lại hiểu biết cho cho con người về thế giới xung quanh và về chính bản thân mình. </a:t>
            </a:r>
          </a:p>
          <a:p>
            <a:pPr eaLnBrk="1" hangingPunct="1">
              <a:lnSpc>
                <a:spcPct val="112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Thông tin được ghi lên vật mang thông tin trở thành dữ liệu. Dữ liệu được thể hiện dưới dạng những con số, văn bản, hình ảnh và âm thanh. </a:t>
            </a:r>
          </a:p>
          <a:p>
            <a:pPr algn="just" eaLnBrk="1" hangingPunct="1">
              <a:lnSpc>
                <a:spcPct val="112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- Vật mang thông tin là phương tiện được dùng để lưu trữ và truyền tải thông tin </a:t>
            </a:r>
          </a:p>
          <a:p>
            <a:pPr algn="just" eaLnBrk="1" hangingPunct="1">
              <a:lnSpc>
                <a:spcPct val="112000"/>
              </a:lnSpc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Ví dụ: giấy viết, đĩa CD, thẻ nhớ, …. </a:t>
            </a:r>
          </a:p>
        </p:txBody>
      </p:sp>
      <p:sp>
        <p:nvSpPr>
          <p:cNvPr id="24579" name="Rectangle 14"/>
          <p:cNvSpPr>
            <a:spLocks noChangeArrowheads="1"/>
          </p:cNvSpPr>
          <p:nvPr/>
        </p:nvSpPr>
        <p:spPr bwMode="auto">
          <a:xfrm>
            <a:off x="2286000" y="23098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4580" name="Rectangle 16"/>
          <p:cNvSpPr>
            <a:spLocks noChangeArrowheads="1"/>
          </p:cNvSpPr>
          <p:nvPr/>
        </p:nvSpPr>
        <p:spPr bwMode="auto">
          <a:xfrm>
            <a:off x="969963" y="2301875"/>
            <a:ext cx="6948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4581" name="Rectangle 18"/>
          <p:cNvSpPr>
            <a:spLocks noChangeArrowheads="1"/>
          </p:cNvSpPr>
          <p:nvPr/>
        </p:nvSpPr>
        <p:spPr bwMode="auto">
          <a:xfrm>
            <a:off x="2286000" y="220186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sho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506"/>
          <a:stretch>
            <a:fillRect/>
          </a:stretch>
        </p:blipFill>
        <p:spPr bwMode="auto">
          <a:xfrm>
            <a:off x="2884488" y="1590675"/>
            <a:ext cx="6329362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889000" y="1868488"/>
            <a:ext cx="1995488" cy="1517650"/>
            <a:chOff x="366766" y="2210636"/>
            <a:chExt cx="1994598" cy="1517301"/>
          </a:xfrm>
        </p:grpSpPr>
        <p:sp>
          <p:nvSpPr>
            <p:cNvPr id="10" name="16-Point Star 9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+mn-lt"/>
                  <a:ea typeface="+mn-ea"/>
                </a:rPr>
                <a:t>?</a:t>
              </a:r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>
            <a:off x="4230688" y="3111500"/>
            <a:ext cx="341312" cy="5619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998913" y="3195638"/>
            <a:ext cx="1016000" cy="477837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4421188" y="4130675"/>
            <a:ext cx="323850" cy="158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6" name="Group 8"/>
          <p:cNvGrpSpPr>
            <a:grpSpLocks/>
          </p:cNvGrpSpPr>
          <p:nvPr/>
        </p:nvGrpSpPr>
        <p:grpSpPr bwMode="auto">
          <a:xfrm>
            <a:off x="457200" y="1452563"/>
            <a:ext cx="1695450" cy="1525587"/>
            <a:chOff x="366766" y="2210636"/>
            <a:chExt cx="1994598" cy="1517301"/>
          </a:xfrm>
        </p:grpSpPr>
        <p:sp>
          <p:nvSpPr>
            <p:cNvPr id="6" name="16-Point Star 5"/>
            <p:cNvSpPr/>
            <p:nvPr/>
          </p:nvSpPr>
          <p:spPr>
            <a:xfrm>
              <a:off x="366766" y="2210636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72528" y="2210636"/>
              <a:ext cx="1383074" cy="1446550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+mn-lt"/>
                  <a:ea typeface="+mn-ea"/>
                </a:rPr>
                <a:t>?</a:t>
              </a:r>
            </a:p>
          </p:txBody>
        </p:sp>
      </p:grpSp>
      <p:pic>
        <p:nvPicPr>
          <p:cNvPr id="26627" name="Picture 9" descr="Screenshot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091"/>
          <a:stretch>
            <a:fillRect/>
          </a:stretch>
        </p:blipFill>
        <p:spPr bwMode="auto">
          <a:xfrm>
            <a:off x="2752725" y="1452563"/>
            <a:ext cx="5680075" cy="2125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2152650" y="2324100"/>
            <a:ext cx="1133475" cy="881063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871716" y="3205316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Dữ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liệu</a:t>
            </a:r>
            <a:endParaRPr lang="en-US" sz="230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2241550" y="2382838"/>
            <a:ext cx="1919288" cy="82232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4477365" y="3394819"/>
            <a:ext cx="2229842" cy="834013"/>
          </a:xfrm>
          <a:prstGeom prst="ellipse">
            <a:avLst/>
          </a:prstGeom>
          <a:solidFill>
            <a:srgbClr val="FFA7D3"/>
          </a:solidFill>
          <a:ln>
            <a:solidFill>
              <a:srgbClr val="4F1105"/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300" dirty="0" err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30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5578475" y="3086100"/>
            <a:ext cx="14288" cy="307975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17847" y="395171"/>
            <a:ext cx="6427839" cy="483003"/>
          </a:xfrm>
        </p:spPr>
        <p:txBody>
          <a:bodyPr>
            <a:noAutofit/>
          </a:bodyPr>
          <a:lstStyle/>
          <a:p>
            <a:pPr algn="l"/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u="sng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u="sng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</a:t>
            </a:r>
            <a:r>
              <a:rPr lang="en-US" sz="2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457700" y="1582753"/>
            <a:ext cx="4575974" cy="3475022"/>
            <a:chOff x="2396325" y="1823948"/>
            <a:chExt cx="4461674" cy="2956515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1372353F-B06C-4712-9BD7-172685AFA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89C4CD"/>
                </a:clrFrom>
                <a:clrTo>
                  <a:srgbClr val="89C4CD">
                    <a:alpha val="0"/>
                  </a:srgbClr>
                </a:clrTo>
              </a:clrChange>
            </a:blip>
            <a:srcRect l="34540" t="30634" r="41809" b="14812"/>
            <a:stretch/>
          </p:blipFill>
          <p:spPr>
            <a:xfrm rot="16200000">
              <a:off x="3148904" y="1071369"/>
              <a:ext cx="2956515" cy="4461674"/>
            </a:xfrm>
            <a:prstGeom prst="rect">
              <a:avLst/>
            </a:prstGeom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/>
            <a:srcRect r="2231"/>
            <a:stretch/>
          </p:blipFill>
          <p:spPr>
            <a:xfrm>
              <a:off x="2679639" y="1952625"/>
              <a:ext cx="3911662" cy="2737495"/>
            </a:xfrm>
            <a:prstGeom prst="rect">
              <a:avLst/>
            </a:prstGeom>
          </p:spPr>
        </p:pic>
      </p:grpSp>
      <p:grpSp>
        <p:nvGrpSpPr>
          <p:cNvPr id="36" name="Group 35"/>
          <p:cNvGrpSpPr/>
          <p:nvPr/>
        </p:nvGrpSpPr>
        <p:grpSpPr>
          <a:xfrm>
            <a:off x="-122030" y="1397195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30" name="Rectangle 29"/>
          <p:cNvSpPr/>
          <p:nvPr/>
        </p:nvSpPr>
        <p:spPr>
          <a:xfrm>
            <a:off x="0" y="2010475"/>
            <a:ext cx="4351316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marL="457200" indent="-457200">
              <a:lnSpc>
                <a:spcPct val="130000"/>
              </a:lnSpc>
              <a:buAutoNum type="arabicPeriod"/>
            </a:pPr>
            <a:r>
              <a:rPr lang="en-US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36765" y="2734586"/>
            <a:ext cx="43513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đem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39442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0" grpId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76111" y="622263"/>
            <a:ext cx="619125" cy="769441"/>
            <a:chOff x="228599" y="1592528"/>
            <a:chExt cx="619125" cy="769441"/>
          </a:xfrm>
        </p:grpSpPr>
        <p:sp>
          <p:nvSpPr>
            <p:cNvPr id="9" name="Rectangle 8"/>
            <p:cNvSpPr/>
            <p:nvPr/>
          </p:nvSpPr>
          <p:spPr>
            <a:xfrm flipH="1">
              <a:off x="228599" y="1592528"/>
              <a:ext cx="619125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4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</a:rPr>
                <a:t>?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80188" y="1627474"/>
              <a:ext cx="467536" cy="711177"/>
            </a:xfrm>
            <a:prstGeom prst="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969665" y="837304"/>
            <a:ext cx="7419976" cy="15696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indent="-457200" algn="just">
              <a:buAutoNum type="arabicPeriod"/>
            </a:pP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chuẩn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sang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nhà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Minh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nhóm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.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mẹ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trời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sắp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mưa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”.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động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</a:t>
            </a:r>
          </a:p>
          <a:p>
            <a:pPr marL="457200" indent="-457200" algn="just">
              <a:buAutoNum type="arabicPeriod"/>
            </a:pPr>
            <a:r>
              <a:rPr lang="en-US" sz="2400" dirty="0" err="1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Thông</a:t>
            </a:r>
            <a:r>
              <a:rPr lang="en-US" sz="2400" dirty="0" smtClean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tin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khả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làm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gì</a:t>
            </a:r>
            <a:r>
              <a:rPr lang="en-US" sz="2400" dirty="0">
                <a:latin typeface="Arial" panose="020B0604020202020204" pitchFamily="34" charset="0"/>
                <a:ea typeface="VNI-Times" pitchFamily="2" charset="0"/>
                <a:cs typeface="Arial" panose="020B0604020202020204" pitchFamily="34" charset="0"/>
              </a:rPr>
              <a:t>?   </a:t>
            </a:r>
            <a:endParaRPr lang="en-US" sz="2400" dirty="0">
              <a:effectLst/>
              <a:latin typeface="Arial" panose="020B0604020202020204" pitchFamily="34" charset="0"/>
              <a:ea typeface="VNI-Times" pitchFamily="2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2" t="8291" r="15988" b="12658"/>
          <a:stretch/>
        </p:blipFill>
        <p:spPr>
          <a:xfrm>
            <a:off x="29559" y="3629025"/>
            <a:ext cx="1029238" cy="109375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28725" y="3391638"/>
            <a:ext cx="7335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75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310140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38607" y="396283"/>
            <a:ext cx="8210550" cy="4443268"/>
          </a:xfrm>
          <a:prstGeom prst="rect">
            <a:avLst/>
          </a:prstGeom>
          <a:solidFill>
            <a:srgbClr val="FFFFA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tin. </a:t>
            </a:r>
          </a:p>
          <a:p>
            <a:pPr marL="285750" indent="-285750" algn="just">
              <a:lnSpc>
                <a:spcPct val="130000"/>
              </a:lnSpc>
              <a:buFontTx/>
              <a:buChar char="-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2000"/>
              </a:lnSpc>
            </a:pP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01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图片 37896" descr="1-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684338"/>
            <a:ext cx="2662237" cy="264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图片 37893" descr="1-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188" y="2728913"/>
            <a:ext cx="1792287" cy="214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图片 37894" descr="1-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88" y="0"/>
            <a:ext cx="4267200" cy="51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图片 37895" descr="1-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5" y="500063"/>
            <a:ext cx="168275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文本框 2054"/>
          <p:cNvSpPr txBox="1"/>
          <p:nvPr/>
        </p:nvSpPr>
        <p:spPr>
          <a:xfrm>
            <a:off x="4247964" y="1764745"/>
            <a:ext cx="2808312" cy="2535198"/>
          </a:xfrm>
          <a:prstGeom prst="rect">
            <a:avLst/>
          </a:prstGeom>
          <a:noFill/>
          <a:ln w="9525">
            <a:noFill/>
          </a:ln>
        </p:spPr>
        <p:txBody>
          <a:bodyPr lIns="41800" tIns="20900" rIns="41800" bIns="2090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spc="38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NỘI QUY LỚP HỌC TRỰC TUYẾN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0" y="2184036"/>
            <a:ext cx="4572000" cy="30008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12" name="16-Point Star 11"/>
          <p:cNvSpPr/>
          <p:nvPr/>
        </p:nvSpPr>
        <p:spPr>
          <a:xfrm>
            <a:off x="0" y="2175486"/>
            <a:ext cx="3147631" cy="2079928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 NGHĨ VÀ TRẢ LỜI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6679" y="429668"/>
            <a:ext cx="7434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tin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buổi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dã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ngoại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VNI-Times" pitchFamily="2" charset="0"/>
                <a:cs typeface="Times New Roman" panose="02020603050405020304" pitchFamily="18" charset="0"/>
              </a:rPr>
              <a:t>? </a:t>
            </a:r>
            <a:endParaRPr lang="en-US" sz="2400" b="1" dirty="0">
              <a:solidFill>
                <a:srgbClr val="0033CC"/>
              </a:solidFill>
              <a:effectLst/>
              <a:latin typeface="VNI-Times" pitchFamily="2" charset="0"/>
              <a:ea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 descr="Screenshot_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2461" y="1959429"/>
            <a:ext cx="4725639" cy="3184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477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420" y="341688"/>
            <a:ext cx="8537093" cy="4627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đâu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quần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,…)?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44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0" y="231014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69665" y="2301562"/>
            <a:ext cx="6948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tabLst>
                <a:tab pos="228600" algn="l"/>
                <a:tab pos="457200" algn="l"/>
                <a:tab pos="866140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</a:pPr>
            <a:endParaRPr lang="en-US" sz="1400" dirty="0">
              <a:effectLst/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571967" y="13156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kumimoji="0" lang="en-US" altLang="en-US" sz="1000" b="0" i="0" u="none" strike="noStrike" cap="none" normalizeH="0" baseline="0" dirty="0" smtClean="0">
                <a:ln>
                  <a:noFill/>
                </a:ln>
                <a:solidFill>
                  <a:srgbClr val="313131"/>
                </a:solidFill>
                <a:effectLst/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607" y="444043"/>
            <a:ext cx="8554720" cy="4274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3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chuyển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phương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ăn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lvl="0" indent="-34290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en-US" sz="23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altLang="en-US" sz="23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buổi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dã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khoảng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3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altLang="en-US" sz="23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alt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6566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650" name="品 11"/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 flipV="1">
            <a:off x="457200" y="758825"/>
            <a:ext cx="8485188" cy="42863"/>
          </a:xfrm>
          <a:prstGeom prst="line">
            <a:avLst/>
          </a:prstGeom>
          <a:noFill/>
          <a:ln w="6350" algn="ctr">
            <a:solidFill>
              <a:srgbClr val="6DC1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662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49500" y="2095500"/>
            <a:ext cx="40005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C00000"/>
                </a:solidFill>
                <a:latin typeface="Times New Roman" panose="02020603050405020304" pitchFamily="18" charset="0"/>
                <a:ea typeface="字魂36号-正文宋楷"/>
                <a:cs typeface="Times New Roman" panose="02020603050405020304" pitchFamily="18" charset="0"/>
              </a:rPr>
              <a:t>LUYỆN TẬP</a:t>
            </a:r>
            <a:endParaRPr lang="zh-CN" altLang="en-US" sz="5400">
              <a:solidFill>
                <a:srgbClr val="C00000"/>
              </a:solidFill>
              <a:latin typeface="Times New Roman" panose="02020603050405020304" pitchFamily="18" charset="0"/>
              <a:ea typeface="字魂36号-正文宋楷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 bwMode="auto">
          <a:xfrm rot="-177516">
            <a:off x="2189163" y="3459163"/>
            <a:ext cx="4102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9"/>
          <p:cNvSpPr txBox="1">
            <a:spLocks noChangeArrowheads="1"/>
          </p:cNvSpPr>
          <p:nvPr/>
        </p:nvSpPr>
        <p:spPr bwMode="auto">
          <a:xfrm>
            <a:off x="496888" y="111125"/>
            <a:ext cx="8172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lvl="1" indent="0" algn="ctr" eaLnBrk="1" hangingPunct="1"/>
            <a:r>
              <a:rPr lang="en-US" altLang="zh-CN" sz="3600" b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3" name="品 11">
            <a:extLst>
              <a:ext uri="{FF2B5EF4-FFF2-40B4-BE49-F238E27FC236}">
                <a16:creationId xmlns:a16="http://schemas.microsoft.com/office/drawing/2014/main" id="{2EE64B87-38F6-481E-BF02-DBD2B7BF6746}"/>
              </a:ext>
            </a:extLst>
          </p:cNvPr>
          <p:cNvCxnSpPr>
            <a:cxnSpLocks/>
          </p:cNvCxnSpPr>
          <p:nvPr>
            <p:custDataLst>
              <p:tags r:id="rId1"/>
            </p:custDataLst>
          </p:nvPr>
        </p:nvCxnSpPr>
        <p:spPr>
          <a:xfrm flipV="1">
            <a:off x="457200" y="758825"/>
            <a:ext cx="8485188" cy="42863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8575"/>
            <a:ext cx="457200" cy="868363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8677" name="Rectangle 14"/>
          <p:cNvSpPr>
            <a:spLocks noChangeArrowheads="1"/>
          </p:cNvSpPr>
          <p:nvPr/>
        </p:nvSpPr>
        <p:spPr bwMode="auto">
          <a:xfrm>
            <a:off x="2286000" y="23098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8678" name="Rectangle 16"/>
          <p:cNvSpPr>
            <a:spLocks noChangeArrowheads="1"/>
          </p:cNvSpPr>
          <p:nvPr/>
        </p:nvSpPr>
        <p:spPr bwMode="auto">
          <a:xfrm>
            <a:off x="969963" y="2301875"/>
            <a:ext cx="6948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8679" name="Rectangle 18"/>
          <p:cNvSpPr>
            <a:spLocks noChangeArrowheads="1"/>
          </p:cNvSpPr>
          <p:nvPr/>
        </p:nvSpPr>
        <p:spPr bwMode="auto">
          <a:xfrm>
            <a:off x="2286000" y="220186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28680" name="Rectangle 1"/>
          <p:cNvSpPr>
            <a:spLocks noChangeArrowheads="1"/>
          </p:cNvSpPr>
          <p:nvPr/>
        </p:nvSpPr>
        <p:spPr bwMode="auto">
          <a:xfrm>
            <a:off x="4572000" y="12700"/>
            <a:ext cx="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defTabSz="914400"/>
            <a:r>
              <a:rPr lang="en-US" altLang="en-US" sz="100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  <a:t/>
            </a:r>
            <a:br>
              <a:rPr lang="en-US" altLang="en-US" sz="1000">
                <a:solidFill>
                  <a:srgbClr val="313131"/>
                </a:solidFill>
                <a:latin typeface="Open Sans" panose="020B0606030504020204" pitchFamily="34" charset="0"/>
                <a:cs typeface="Open Sans" panose="020B0606030504020204" pitchFamily="34" charset="0"/>
              </a:rPr>
            </a:b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28681" name="Picture 10" descr="Screenshot_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675" y="-28575"/>
            <a:ext cx="9009063" cy="453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-66675" y="4510088"/>
            <a:ext cx="1784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 Dữ 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liệu.</a:t>
            </a:r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14700" y="2417763"/>
            <a:ext cx="185738" cy="3000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822450" y="4533900"/>
            <a:ext cx="2619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Thông tin.       </a:t>
            </a:r>
            <a:endParaRPr lang="en-US" altLang="en-US" sz="240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21138" y="4506913"/>
            <a:ext cx="24336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Thông tin.     </a:t>
            </a:r>
            <a:endParaRPr lang="en-US" altLang="en-US" sz="240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6559550" y="4506913"/>
            <a:ext cx="2109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Thông tin. </a:t>
            </a:r>
            <a:endParaRPr lang="en-US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698" name="品 11"/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 flipV="1">
            <a:off x="457200" y="758825"/>
            <a:ext cx="8485188" cy="42863"/>
          </a:xfrm>
          <a:prstGeom prst="line">
            <a:avLst/>
          </a:prstGeom>
          <a:noFill/>
          <a:ln w="6350" algn="ctr">
            <a:solidFill>
              <a:srgbClr val="6DC1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矩形 8">
            <a:extLst>
              <a:ext uri="{FF2B5EF4-FFF2-40B4-BE49-F238E27FC236}">
                <a16:creationId xmlns:a16="http://schemas.microsoft.com/office/drawing/2014/main" id="{24FDEB1B-8012-46A9-9BD1-E481B6489FDB}"/>
              </a:ext>
            </a:extLst>
          </p:cNvPr>
          <p:cNvSpPr/>
          <p:nvPr/>
        </p:nvSpPr>
        <p:spPr>
          <a:xfrm>
            <a:off x="0" y="-28575"/>
            <a:ext cx="457200" cy="868363"/>
          </a:xfrm>
          <a:prstGeom prst="rect">
            <a:avLst/>
          </a:prstGeom>
          <a:solidFill>
            <a:srgbClr val="6DC1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pic>
        <p:nvPicPr>
          <p:cNvPr id="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662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419350" y="2095500"/>
            <a:ext cx="3859213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C00000"/>
                </a:solidFill>
                <a:latin typeface="Times New Roman" panose="02020603050405020304" pitchFamily="18" charset="0"/>
                <a:ea typeface="字魂36号-正文宋楷"/>
                <a:cs typeface="Times New Roman" panose="02020603050405020304" pitchFamily="18" charset="0"/>
              </a:rPr>
              <a:t>VẬN DỤNG</a:t>
            </a:r>
            <a:endParaRPr lang="zh-CN" altLang="en-US" sz="5400">
              <a:solidFill>
                <a:srgbClr val="C00000"/>
              </a:solidFill>
              <a:latin typeface="Times New Roman" panose="02020603050405020304" pitchFamily="18" charset="0"/>
              <a:ea typeface="字魂36号-正文宋楷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 bwMode="auto">
          <a:xfrm rot="-177516">
            <a:off x="2189163" y="3459163"/>
            <a:ext cx="4102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14"/>
          <p:cNvSpPr>
            <a:spLocks noChangeArrowheads="1"/>
          </p:cNvSpPr>
          <p:nvPr/>
        </p:nvSpPr>
        <p:spPr bwMode="auto">
          <a:xfrm>
            <a:off x="2286000" y="230981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32772" name="Rectangle 16"/>
          <p:cNvSpPr>
            <a:spLocks noChangeArrowheads="1"/>
          </p:cNvSpPr>
          <p:nvPr/>
        </p:nvSpPr>
        <p:spPr bwMode="auto">
          <a:xfrm>
            <a:off x="969963" y="2301875"/>
            <a:ext cx="69484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sp>
        <p:nvSpPr>
          <p:cNvPr id="32773" name="Rectangle 18"/>
          <p:cNvSpPr>
            <a:spLocks noChangeArrowheads="1"/>
          </p:cNvSpPr>
          <p:nvPr/>
        </p:nvSpPr>
        <p:spPr bwMode="auto">
          <a:xfrm>
            <a:off x="2286000" y="2201863"/>
            <a:ext cx="4572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457200" algn="l"/>
                <a:tab pos="865188" algn="l"/>
                <a:tab pos="1028700" algn="l"/>
                <a:tab pos="1943100" algn="l"/>
                <a:tab pos="2628900" algn="l"/>
                <a:tab pos="2743200" algn="ctr"/>
                <a:tab pos="5486400" algn="r"/>
              </a:tabLs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endParaRPr lang="en-US" altLang="en-US" sz="1400">
              <a:latin typeface="VNI-Times" pitchFamily="2" charset="0"/>
              <a:cs typeface="Times New Roman" panose="02020603050405020304" pitchFamily="18" charset="0"/>
            </a:endParaRPr>
          </a:p>
        </p:txBody>
      </p:sp>
      <p:grpSp>
        <p:nvGrpSpPr>
          <p:cNvPr id="32774" name="Group 10"/>
          <p:cNvGrpSpPr>
            <a:grpSpLocks/>
          </p:cNvGrpSpPr>
          <p:nvPr/>
        </p:nvGrpSpPr>
        <p:grpSpPr bwMode="auto">
          <a:xfrm>
            <a:off x="-117475" y="657225"/>
            <a:ext cx="1346200" cy="1163638"/>
            <a:chOff x="366765" y="2137147"/>
            <a:chExt cx="1994598" cy="1517301"/>
          </a:xfrm>
        </p:grpSpPr>
        <p:sp>
          <p:nvSpPr>
            <p:cNvPr id="12" name="16-Point Star 11"/>
            <p:cNvSpPr/>
            <p:nvPr/>
          </p:nvSpPr>
          <p:spPr>
            <a:xfrm>
              <a:off x="366765" y="2137147"/>
              <a:ext cx="1994598" cy="1517301"/>
            </a:xfrm>
            <a:prstGeom prst="star16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72527" y="2312915"/>
              <a:ext cx="1383074" cy="976656"/>
            </a:xfrm>
            <a:prstGeom prst="rect">
              <a:avLst/>
            </a:prstGeom>
            <a:noFill/>
            <a:scene3d>
              <a:camera prst="perspectiveContrastingRightFacing"/>
              <a:lightRig rig="threePt" dir="t"/>
            </a:scene3d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800" b="1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solidFill>
                    <a:srgbClr val="DD6236"/>
                  </a:solid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+mn-lt"/>
                  <a:ea typeface="+mn-ea"/>
                </a:rPr>
                <a:t>?</a:t>
              </a: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0" y="1895475"/>
            <a:ext cx="1711325" cy="1041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1</a:t>
            </a:r>
          </a:p>
        </p:txBody>
      </p:sp>
      <p:sp>
        <p:nvSpPr>
          <p:cNvPr id="16" name="Flowchart: Alternate Process 15"/>
          <p:cNvSpPr/>
          <p:nvPr/>
        </p:nvSpPr>
        <p:spPr>
          <a:xfrm>
            <a:off x="0" y="3587750"/>
            <a:ext cx="1711325" cy="104140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2</a:t>
            </a:r>
          </a:p>
        </p:txBody>
      </p:sp>
      <p:sp>
        <p:nvSpPr>
          <p:cNvPr id="18" name="Flowchart: Alternate Process 17"/>
          <p:cNvSpPr/>
          <p:nvPr/>
        </p:nvSpPr>
        <p:spPr>
          <a:xfrm>
            <a:off x="1711325" y="1363663"/>
            <a:ext cx="7315200" cy="1838325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457200" indent="-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Flowchart: Alternate Process 19"/>
          <p:cNvSpPr/>
          <p:nvPr/>
        </p:nvSpPr>
        <p:spPr>
          <a:xfrm>
            <a:off x="1698625" y="3516313"/>
            <a:ext cx="7327900" cy="1244600"/>
          </a:xfrm>
          <a:prstGeom prst="flowChartAlternateProcess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21" name="Flowchart: Alternate Process 20"/>
          <p:cNvSpPr/>
          <p:nvPr/>
        </p:nvSpPr>
        <p:spPr>
          <a:xfrm>
            <a:off x="1711325" y="1333500"/>
            <a:ext cx="7315200" cy="1836738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Ví dụ: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Hôm nay nhiệt độ ngoài trời là 30</a:t>
            </a:r>
            <a:r>
              <a:rPr lang="vi-VN" sz="1800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có nắng từ rất sớm và oi nóng.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Em cần mặc quần áo thoáng mát khi ở trong nhà, khi ra ngoài trời em cần mặc quần áo dài tay để tránh tia UV, ….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Khi tham gia giao thông bạn cần phải đi bên phải, đi đúng phần đường, làn đường và phải chấp hành hệ thống báo hiệu đường bộ.</a:t>
            </a:r>
          </a:p>
        </p:txBody>
      </p:sp>
      <p:sp>
        <p:nvSpPr>
          <p:cNvPr id="23" name="Flowchart: Alternate Process 22"/>
          <p:cNvSpPr/>
          <p:nvPr/>
        </p:nvSpPr>
        <p:spPr>
          <a:xfrm>
            <a:off x="1711325" y="3516313"/>
            <a:ext cx="7326313" cy="1244600"/>
          </a:xfrm>
          <a:prstGeom prst="flowChartAlternateProcess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 nodeType="clickPar">
                      <p:stCondLst>
                        <p:cond delay="0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6" grpId="0" animBg="1"/>
      <p:bldP spid="16" grpId="0" animBg="1"/>
      <p:bldP spid="18" grpId="0" animBg="1"/>
      <p:bldP spid="20" grpId="0" animBg="1"/>
      <p:bldP spid="21" grpId="0" animBg="1"/>
      <p:bldP spid="2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6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543050"/>
            <a:ext cx="2808288" cy="279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3" name="WordArt 7"/>
          <p:cNvSpPr>
            <a:spLocks noChangeArrowheads="1" noChangeShapeType="1" noTextEdit="1"/>
          </p:cNvSpPr>
          <p:nvPr/>
        </p:nvSpPr>
        <p:spPr bwMode="auto">
          <a:xfrm>
            <a:off x="1771650" y="228600"/>
            <a:ext cx="5657850" cy="19431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4884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sy="50000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Chiếc nón kỳ diệu</a:t>
            </a:r>
          </a:p>
        </p:txBody>
      </p:sp>
      <p:sp>
        <p:nvSpPr>
          <p:cNvPr id="30724" name="AutoShape 1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3600450" y="4514850"/>
            <a:ext cx="1828800" cy="400050"/>
          </a:xfrm>
          <a:prstGeom prst="actionButtonBlank">
            <a:avLst/>
          </a:prstGeom>
          <a:gradFill rotWithShape="1">
            <a:gsLst>
              <a:gs pos="0">
                <a:srgbClr val="004776"/>
              </a:gs>
              <a:gs pos="50000">
                <a:srgbClr val="0099FF"/>
              </a:gs>
              <a:gs pos="100000">
                <a:srgbClr val="004776"/>
              </a:gs>
            </a:gsLst>
            <a:lin ang="5400000" scaled="1"/>
          </a:gradFill>
          <a:ln w="9525">
            <a:solidFill>
              <a:srgbClr val="0000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100" b="1"/>
              <a:t>Play</a:t>
            </a:r>
            <a:endParaRPr lang="vi-VN" altLang="en-US" sz="21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1200150" y="342900"/>
            <a:ext cx="2457450" cy="2457450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/>
          </a:p>
        </p:txBody>
      </p:sp>
      <p:pic>
        <p:nvPicPr>
          <p:cNvPr id="40" name="Picture 39" descr="Picture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450" y="457200"/>
            <a:ext cx="2201863" cy="21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0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1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1143000" y="3943350"/>
            <a:ext cx="1028700" cy="628650"/>
          </a:xfrm>
          <a:prstGeom prst="leftArrow">
            <a:avLst>
              <a:gd name="adj1" fmla="val 50000"/>
              <a:gd name="adj2" fmla="val 40909"/>
            </a:avLst>
          </a:prstGeom>
          <a:gradFill rotWithShape="1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38100">
            <a:solidFill>
              <a:srgbClr val="33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500" b="1">
                <a:solidFill>
                  <a:srgbClr val="FFFF00"/>
                </a:solidFill>
                <a:latin typeface="Arial" panose="020B0604020202020204" pitchFamily="34" charset="0"/>
              </a:rPr>
              <a:t>Thời gian</a:t>
            </a:r>
          </a:p>
        </p:txBody>
      </p:sp>
      <p:sp>
        <p:nvSpPr>
          <p:cNvPr id="19465" name="Rectangle 9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2</a:t>
            </a:r>
          </a:p>
        </p:txBody>
      </p:sp>
      <p:sp>
        <p:nvSpPr>
          <p:cNvPr id="19466" name="Rectangle 10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3</a:t>
            </a:r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4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5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6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7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8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9</a:t>
            </a: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80">
                  <a:gamma/>
                  <a:shade val="46275"/>
                  <a:invGamma/>
                </a:srgbClr>
              </a:gs>
              <a:gs pos="50000">
                <a:srgbClr val="000080"/>
              </a:gs>
              <a:gs pos="100000">
                <a:srgbClr val="000080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950" b="1">
                <a:solidFill>
                  <a:srgbClr val="FFFF00"/>
                </a:solidFill>
                <a:latin typeface="Arial" charset="0"/>
                <a:ea typeface="+mn-ea"/>
              </a:rPr>
              <a:t>10</a:t>
            </a:r>
          </a:p>
        </p:txBody>
      </p:sp>
      <p:sp>
        <p:nvSpPr>
          <p:cNvPr id="19474" name="Rectangle 18"/>
          <p:cNvSpPr>
            <a:spLocks noChangeArrowheads="1"/>
          </p:cNvSpPr>
          <p:nvPr/>
        </p:nvSpPr>
        <p:spPr bwMode="auto">
          <a:xfrm>
            <a:off x="2228850" y="3943350"/>
            <a:ext cx="971550" cy="571500"/>
          </a:xfrm>
          <a:prstGeom prst="rect">
            <a:avLst/>
          </a:prstGeom>
          <a:gradFill rotWithShape="1">
            <a:gsLst>
              <a:gs pos="0">
                <a:srgbClr val="00003B"/>
              </a:gs>
              <a:gs pos="50000">
                <a:srgbClr val="000080"/>
              </a:gs>
              <a:gs pos="100000">
                <a:srgbClr val="00003B"/>
              </a:gs>
            </a:gsLst>
            <a:lin ang="5400000" scaled="1"/>
          </a:gradFill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100" b="1">
                <a:solidFill>
                  <a:srgbClr val="FFFF00"/>
                </a:solidFill>
                <a:latin typeface="Arial" panose="020B0604020202020204" pitchFamily="34" charset="0"/>
              </a:rPr>
              <a:t>Hết giờ</a:t>
            </a:r>
          </a:p>
        </p:txBody>
      </p:sp>
      <p:sp>
        <p:nvSpPr>
          <p:cNvPr id="16" name="SG_submit"/>
          <p:cNvSpPr>
            <a:spLocks noChangeArrowheads="1"/>
          </p:cNvSpPr>
          <p:nvPr/>
        </p:nvSpPr>
        <p:spPr bwMode="auto">
          <a:xfrm>
            <a:off x="171450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62" name="SG_submit"/>
          <p:cNvSpPr>
            <a:spLocks noChangeArrowheads="1"/>
          </p:cNvSpPr>
          <p:nvPr/>
        </p:nvSpPr>
        <p:spPr bwMode="auto">
          <a:xfrm>
            <a:off x="23431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31763" name="SG_submit"/>
          <p:cNvSpPr>
            <a:spLocks noChangeArrowheads="1"/>
          </p:cNvSpPr>
          <p:nvPr/>
        </p:nvSpPr>
        <p:spPr bwMode="auto">
          <a:xfrm>
            <a:off x="297180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4" name="SG_submit"/>
          <p:cNvSpPr>
            <a:spLocks noChangeArrowheads="1"/>
          </p:cNvSpPr>
          <p:nvPr/>
        </p:nvSpPr>
        <p:spPr bwMode="auto">
          <a:xfrm>
            <a:off x="36004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5" name="SG_submit"/>
          <p:cNvSpPr>
            <a:spLocks noChangeArrowheads="1"/>
          </p:cNvSpPr>
          <p:nvPr/>
        </p:nvSpPr>
        <p:spPr bwMode="auto">
          <a:xfrm>
            <a:off x="422910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31766" name="SG_submit"/>
          <p:cNvSpPr>
            <a:spLocks noChangeArrowheads="1"/>
          </p:cNvSpPr>
          <p:nvPr/>
        </p:nvSpPr>
        <p:spPr bwMode="auto">
          <a:xfrm>
            <a:off x="48577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6</a:t>
            </a:r>
          </a:p>
        </p:txBody>
      </p:sp>
      <p:sp>
        <p:nvSpPr>
          <p:cNvPr id="7" name="SG_submit"/>
          <p:cNvSpPr>
            <a:spLocks noChangeArrowheads="1"/>
          </p:cNvSpPr>
          <p:nvPr/>
        </p:nvSpPr>
        <p:spPr bwMode="auto">
          <a:xfrm>
            <a:off x="548640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7</a:t>
            </a:r>
          </a:p>
        </p:txBody>
      </p:sp>
      <p:sp>
        <p:nvSpPr>
          <p:cNvPr id="31768" name="SG_submit"/>
          <p:cNvSpPr>
            <a:spLocks noChangeArrowheads="1"/>
          </p:cNvSpPr>
          <p:nvPr/>
        </p:nvSpPr>
        <p:spPr bwMode="auto">
          <a:xfrm>
            <a:off x="61150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1769" name="SG_submit"/>
          <p:cNvSpPr>
            <a:spLocks noChangeArrowheads="1"/>
          </p:cNvSpPr>
          <p:nvPr/>
        </p:nvSpPr>
        <p:spPr bwMode="auto">
          <a:xfrm>
            <a:off x="61150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8</a:t>
            </a:r>
          </a:p>
        </p:txBody>
      </p:sp>
      <p:sp>
        <p:nvSpPr>
          <p:cNvPr id="31770" name="SG_submit"/>
          <p:cNvSpPr>
            <a:spLocks noChangeArrowheads="1"/>
          </p:cNvSpPr>
          <p:nvPr/>
        </p:nvSpPr>
        <p:spPr bwMode="auto">
          <a:xfrm>
            <a:off x="674370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9</a:t>
            </a:r>
          </a:p>
        </p:txBody>
      </p:sp>
      <p:sp>
        <p:nvSpPr>
          <p:cNvPr id="11" name="SG_submit"/>
          <p:cNvSpPr>
            <a:spLocks noChangeArrowheads="1"/>
          </p:cNvSpPr>
          <p:nvPr/>
        </p:nvSpPr>
        <p:spPr bwMode="auto">
          <a:xfrm>
            <a:off x="7372350" y="4686300"/>
            <a:ext cx="628650" cy="400050"/>
          </a:xfrm>
          <a:prstGeom prst="bevel">
            <a:avLst>
              <a:gd name="adj" fmla="val 12500"/>
            </a:avLst>
          </a:prstGeom>
          <a:gradFill rotWithShape="1">
            <a:gsLst>
              <a:gs pos="0">
                <a:srgbClr val="003B3B"/>
              </a:gs>
              <a:gs pos="50000">
                <a:srgbClr val="008080"/>
              </a:gs>
              <a:gs pos="100000">
                <a:srgbClr val="003B3B"/>
              </a:gs>
            </a:gsLst>
            <a:lin ang="5400000" scaled="1"/>
          </a:gradFill>
          <a:ln w="127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SG" altLang="en-US" sz="2100" b="1">
                <a:solidFill>
                  <a:srgbClr val="FFFFFF"/>
                </a:solidFill>
              </a:rPr>
              <a:t>10</a:t>
            </a:r>
          </a:p>
        </p:txBody>
      </p:sp>
      <p:sp>
        <p:nvSpPr>
          <p:cNvPr id="19486" name="AutoShape 30"/>
          <p:cNvSpPr>
            <a:spLocks noChangeArrowheads="1"/>
          </p:cNvSpPr>
          <p:nvPr/>
        </p:nvSpPr>
        <p:spPr bwMode="auto">
          <a:xfrm>
            <a:off x="3714750" y="228600"/>
            <a:ext cx="4171950" cy="1885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FF3300"/>
                </a:solidFill>
                <a:latin typeface="Arial" panose="020B0604020202020204" pitchFamily="34" charset="0"/>
              </a:rPr>
              <a:t>Câu 4: </a:t>
            </a:r>
          </a:p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Phát biểu nào sau đây đúng </a:t>
            </a:r>
          </a:p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về lợi ích của thông tin?</a:t>
            </a:r>
            <a:endParaRPr lang="en-US" altLang="en-US" sz="2400">
              <a:solidFill>
                <a:srgbClr val="008000"/>
              </a:solidFill>
              <a:latin typeface="Arial" panose="020B0604020202020204" pitchFamily="34" charset="0"/>
            </a:endParaRPr>
          </a:p>
        </p:txBody>
      </p:sp>
      <p:sp>
        <p:nvSpPr>
          <p:cNvPr id="19487" name="Rectangle 31"/>
          <p:cNvSpPr>
            <a:spLocks noChangeArrowheads="1"/>
          </p:cNvSpPr>
          <p:nvPr/>
        </p:nvSpPr>
        <p:spPr bwMode="auto">
          <a:xfrm>
            <a:off x="3775075" y="2286000"/>
            <a:ext cx="4111625" cy="154305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A.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độ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tin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cậy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cao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đem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hiểu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biết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cho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Đem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hiểu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biết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và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giúp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lựa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chọn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tốt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Đem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lại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hiểu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biết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cho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không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phụ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thuộc</a:t>
            </a:r>
            <a:endParaRPr lang="en-US" sz="1275" dirty="0">
              <a:solidFill>
                <a:schemeClr val="tx1"/>
              </a:solidFill>
              <a:latin typeface="Arial" charset="0"/>
            </a:endParaRP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   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vào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75" dirty="0">
                <a:solidFill>
                  <a:schemeClr val="tx1"/>
                </a:solidFill>
                <a:latin typeface="Arial" charset="0"/>
              </a:rPr>
              <a:t>D.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độ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tin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cậy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cao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không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phụ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thuộc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vào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275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275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pic>
        <p:nvPicPr>
          <p:cNvPr id="19488" name="Picture 32" descr="a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829050"/>
            <a:ext cx="80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89" name="Picture 33" descr="b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0" y="377190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1" name="Line 3"/>
          <p:cNvSpPr>
            <a:spLocks noChangeShapeType="1"/>
          </p:cNvSpPr>
          <p:nvPr/>
        </p:nvSpPr>
        <p:spPr bwMode="auto">
          <a:xfrm flipV="1">
            <a:off x="2400300" y="2628900"/>
            <a:ext cx="1588" cy="563563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  <a:ea typeface="+mn-ea"/>
            </a:endParaRPr>
          </a:p>
        </p:txBody>
      </p:sp>
      <p:sp>
        <p:nvSpPr>
          <p:cNvPr id="31777" name="Text Box 4"/>
          <p:cNvSpPr txBox="1">
            <a:spLocks noChangeArrowheads="1"/>
          </p:cNvSpPr>
          <p:nvPr/>
        </p:nvSpPr>
        <p:spPr bwMode="auto">
          <a:xfrm>
            <a:off x="1714500" y="3143250"/>
            <a:ext cx="1376363" cy="369888"/>
          </a:xfrm>
          <a:prstGeom prst="rect">
            <a:avLst/>
          </a:prstGeom>
          <a:gradFill rotWithShape="1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FF33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vi-VN" altLang="en-US" sz="1800" b="1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19493" name="WordArt 37"/>
          <p:cNvSpPr>
            <a:spLocks noChangeArrowheads="1" noChangeShapeType="1" noTextEdit="1"/>
          </p:cNvSpPr>
          <p:nvPr/>
        </p:nvSpPr>
        <p:spPr bwMode="auto">
          <a:xfrm>
            <a:off x="2000250" y="3162300"/>
            <a:ext cx="914400" cy="277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Start</a:t>
            </a:r>
          </a:p>
        </p:txBody>
      </p:sp>
      <p:sp>
        <p:nvSpPr>
          <p:cNvPr id="19494" name="AutoShape 38"/>
          <p:cNvSpPr>
            <a:spLocks noChangeArrowheads="1"/>
          </p:cNvSpPr>
          <p:nvPr/>
        </p:nvSpPr>
        <p:spPr bwMode="auto">
          <a:xfrm>
            <a:off x="3722688" y="200025"/>
            <a:ext cx="4171950" cy="1885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FF3300"/>
                </a:solidFill>
                <a:latin typeface="Arial" panose="020B0604020202020204" pitchFamily="34" charset="0"/>
              </a:rPr>
              <a:t>Câu 7: </a:t>
            </a:r>
          </a:p>
          <a:p>
            <a:pPr algn="ctr" eaLnBrk="1" hangingPunct="1"/>
            <a:r>
              <a:rPr lang="en-US" altLang="en-US" sz="1800">
                <a:solidFill>
                  <a:srgbClr val="008000"/>
                </a:solidFill>
                <a:latin typeface="Arial" panose="020B0604020202020204" pitchFamily="34" charset="0"/>
              </a:rPr>
              <a:t>Công cụ nào sau đây không phải là </a:t>
            </a:r>
          </a:p>
          <a:p>
            <a:pPr algn="ctr" eaLnBrk="1" hangingPunct="1"/>
            <a:r>
              <a:rPr lang="en-US" altLang="en-US" sz="1800">
                <a:solidFill>
                  <a:srgbClr val="008000"/>
                </a:solidFill>
                <a:latin typeface="Arial" panose="020B0604020202020204" pitchFamily="34" charset="0"/>
              </a:rPr>
              <a:t>vật mang tin?</a:t>
            </a:r>
          </a:p>
        </p:txBody>
      </p:sp>
      <p:sp>
        <p:nvSpPr>
          <p:cNvPr id="19495" name="Rectangle 39"/>
          <p:cNvSpPr>
            <a:spLocks noChangeArrowheads="1"/>
          </p:cNvSpPr>
          <p:nvPr/>
        </p:nvSpPr>
        <p:spPr bwMode="auto">
          <a:xfrm>
            <a:off x="4008438" y="2257425"/>
            <a:ext cx="3829050" cy="142875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Giấy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Cuộn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phim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Thẻ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nhớ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Xô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chậu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9496" name="AutoShape 40"/>
          <p:cNvSpPr>
            <a:spLocks noChangeArrowheads="1"/>
          </p:cNvSpPr>
          <p:nvPr/>
        </p:nvSpPr>
        <p:spPr bwMode="auto">
          <a:xfrm>
            <a:off x="3722688" y="185738"/>
            <a:ext cx="4171950" cy="1885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FF3300"/>
                </a:solidFill>
                <a:latin typeface="Arial" panose="020B0604020202020204" pitchFamily="34" charset="0"/>
              </a:rPr>
              <a:t>Câu 1: </a:t>
            </a:r>
          </a:p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Phát biểu nào sau đây là đúng?</a:t>
            </a:r>
          </a:p>
        </p:txBody>
      </p:sp>
      <p:sp>
        <p:nvSpPr>
          <p:cNvPr id="19497" name="Rectangle 41"/>
          <p:cNvSpPr>
            <a:spLocks noChangeArrowheads="1"/>
          </p:cNvSpPr>
          <p:nvPr/>
        </p:nvSpPr>
        <p:spPr bwMode="auto">
          <a:xfrm>
            <a:off x="3798888" y="2128838"/>
            <a:ext cx="4152900" cy="182880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Không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sự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phân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biệt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giữa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thông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tin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và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Mọi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thông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tin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muốn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co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, con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sẽ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phải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tốn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rất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nhiều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tiền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Thông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tin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kết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quả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của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việc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xử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lí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để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trở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nên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ý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nghĩa</a:t>
            </a:r>
            <a:endParaRPr lang="en-US" sz="1013" dirty="0">
              <a:solidFill>
                <a:schemeClr val="tx1"/>
              </a:solidFill>
              <a:latin typeface="Arial" charset="0"/>
            </a:endParaRP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D.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chỉ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trong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máy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tính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không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tồn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tại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bên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ngoài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mãy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tính</a:t>
            </a:r>
            <a:endParaRPr lang="en-US" sz="1013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19498" name="Picture 42" descr="c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82905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99" name="AutoShape 43"/>
          <p:cNvSpPr>
            <a:spLocks noChangeArrowheads="1"/>
          </p:cNvSpPr>
          <p:nvPr/>
        </p:nvSpPr>
        <p:spPr bwMode="auto">
          <a:xfrm>
            <a:off x="3763963" y="185738"/>
            <a:ext cx="4171950" cy="1885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/>
            <a:r>
              <a:rPr lang="en-US" altLang="en-US" sz="2100">
                <a:solidFill>
                  <a:srgbClr val="FF3300"/>
                </a:solidFill>
                <a:latin typeface="Arial" panose="020B0604020202020204" pitchFamily="34" charset="0"/>
              </a:rPr>
              <a:t>Câu 5: </a:t>
            </a:r>
          </a:p>
          <a:p>
            <a:pPr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Phát biểu nào sau đây là đúng?</a:t>
            </a:r>
          </a:p>
        </p:txBody>
      </p:sp>
      <p:sp>
        <p:nvSpPr>
          <p:cNvPr id="19500" name="Rectangle 44"/>
          <p:cNvSpPr>
            <a:spLocks noChangeArrowheads="1"/>
          </p:cNvSpPr>
          <p:nvPr/>
        </p:nvSpPr>
        <p:spPr bwMode="auto">
          <a:xfrm>
            <a:off x="3835400" y="2300288"/>
            <a:ext cx="4214813" cy="142875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thể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hiện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dưới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dạng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văn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bản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,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hình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ảnh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âm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thanh</a:t>
            </a:r>
            <a:endParaRPr lang="en-US" sz="1013" dirty="0">
              <a:solidFill>
                <a:schemeClr val="tx1"/>
              </a:solidFill>
              <a:latin typeface="Arial" charset="0"/>
            </a:endParaRP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chỉ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thể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hiểu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bởi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trình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dộ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cao</a:t>
            </a:r>
            <a:endParaRPr lang="en-US" sz="1013" dirty="0">
              <a:solidFill>
                <a:schemeClr val="tx1"/>
              </a:solidFill>
              <a:latin typeface="Arial" charset="0"/>
            </a:endParaRP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là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những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giá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trị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do con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người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nghĩ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ra.</a:t>
            </a:r>
            <a:endParaRPr lang="en-US" sz="1013" dirty="0">
              <a:solidFill>
                <a:schemeClr val="tx1"/>
              </a:solidFill>
              <a:latin typeface="Arial" charset="0"/>
            </a:endParaRP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13" dirty="0">
                <a:solidFill>
                  <a:schemeClr val="tx1"/>
                </a:solidFill>
                <a:latin typeface="Arial" charset="0"/>
              </a:rPr>
              <a:t>D.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Dữ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chỉ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có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ở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trong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mãy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013" dirty="0" err="1">
                <a:solidFill>
                  <a:schemeClr val="tx1"/>
                </a:solidFill>
                <a:latin typeface="Arial" charset="0"/>
              </a:rPr>
              <a:t>tính</a:t>
            </a:r>
            <a:r>
              <a:rPr lang="en-US" sz="1013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9501" name="AutoShape 45"/>
          <p:cNvSpPr>
            <a:spLocks noChangeArrowheads="1"/>
          </p:cNvSpPr>
          <p:nvPr/>
        </p:nvSpPr>
        <p:spPr bwMode="auto">
          <a:xfrm>
            <a:off x="3744913" y="200025"/>
            <a:ext cx="4171950" cy="1885950"/>
          </a:xfrm>
          <a:prstGeom prst="flowChartAlternateProcess">
            <a:avLst/>
          </a:prstGeom>
          <a:solidFill>
            <a:srgbClr val="FFFF99"/>
          </a:solidFill>
          <a:ln w="28575">
            <a:solidFill>
              <a:srgbClr val="1C1C1C">
                <a:alpha val="78822"/>
              </a:srgb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en-US" sz="2100">
                <a:solidFill>
                  <a:srgbClr val="FF3300"/>
                </a:solidFill>
                <a:latin typeface="Arial" panose="020B0604020202020204" pitchFamily="34" charset="0"/>
              </a:rPr>
              <a:t>Câu 10: </a:t>
            </a:r>
          </a:p>
          <a:p>
            <a:pPr algn="ctr"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Phương án nào sau đây là </a:t>
            </a:r>
          </a:p>
          <a:p>
            <a:pPr algn="ctr" eaLnBrk="1" hangingPunct="1"/>
            <a:r>
              <a:rPr lang="en-US" altLang="en-US" sz="2100">
                <a:solidFill>
                  <a:srgbClr val="008000"/>
                </a:solidFill>
                <a:latin typeface="Arial" panose="020B0604020202020204" pitchFamily="34" charset="0"/>
              </a:rPr>
              <a:t>thông tin? </a:t>
            </a:r>
          </a:p>
        </p:txBody>
      </p:sp>
      <p:sp>
        <p:nvSpPr>
          <p:cNvPr id="19502" name="Rectangle 46"/>
          <p:cNvSpPr>
            <a:spLocks noChangeArrowheads="1"/>
          </p:cNvSpPr>
          <p:nvPr/>
        </p:nvSpPr>
        <p:spPr bwMode="auto">
          <a:xfrm>
            <a:off x="4030663" y="2257425"/>
            <a:ext cx="3943350" cy="1428750"/>
          </a:xfrm>
          <a:prstGeom prst="rect">
            <a:avLst/>
          </a:prstGeom>
          <a:ln>
            <a:headEnd/>
            <a:tailEnd/>
          </a:ln>
          <a:extLst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UcPeriod"/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Các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con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thu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thập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được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qua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cuộc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    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tra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dân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B.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Kiến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thức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phân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bố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dân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cư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C.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Phiếu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tra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dân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 </a:t>
            </a:r>
          </a:p>
          <a:p>
            <a:pPr marL="257175" indent="-25717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dirty="0">
                <a:solidFill>
                  <a:schemeClr val="tx1"/>
                </a:solidFill>
                <a:latin typeface="Arial" charset="0"/>
              </a:rPr>
              <a:t>D.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Tệp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lưu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trữ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tài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liệu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về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điều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tra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dân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sz="1500" dirty="0" err="1">
                <a:solidFill>
                  <a:schemeClr val="tx1"/>
                </a:solidFill>
                <a:latin typeface="Arial" charset="0"/>
              </a:rPr>
              <a:t>số</a:t>
            </a:r>
            <a:r>
              <a:rPr lang="en-US" sz="1500" dirty="0">
                <a:solidFill>
                  <a:schemeClr val="tx1"/>
                </a:solidFill>
                <a:latin typeface="Arial" charset="0"/>
              </a:rPr>
              <a:t>.</a:t>
            </a:r>
          </a:p>
        </p:txBody>
      </p:sp>
      <p:sp>
        <p:nvSpPr>
          <p:cNvPr id="19503" name="AutoShape 47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1143000" y="4686300"/>
            <a:ext cx="569913" cy="411163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013">
              <a:latin typeface="+mn-lt"/>
              <a:ea typeface="+mn-ea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S910219458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4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4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8400000">
                                      <p:cBhvr>
                                        <p:cTn id="6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6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6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7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93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9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194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19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 nodeType="clickPar">
                      <p:stCondLst>
                        <p:cond delay="0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9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9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8" dur="500"/>
                                        <p:tgtEl>
                                          <p:spTgt spid="19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1" dur="500"/>
                                        <p:tgtEl>
                                          <p:spTgt spid="19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 nodeType="clickPar">
                      <p:stCondLst>
                        <p:cond delay="0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19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0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2000" fill="hold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19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1" dur="500"/>
                                        <p:tgtEl>
                                          <p:spTgt spid="19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4" dur="500"/>
                                        <p:tgtEl>
                                          <p:spTgt spid="194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 nodeType="clickPar">
                      <p:stCondLst>
                        <p:cond delay="0"/>
                      </p:stCondLst>
                      <p:childTnLst>
                        <p:par>
                          <p:cTn id="1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9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9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2000" fill="hold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 nodeType="clickPar">
                      <p:stCondLst>
                        <p:cond delay="indefinite"/>
                      </p:stCondLst>
                      <p:childTnLst>
                        <p:par>
                          <p:cTn id="1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8" dur="500"/>
                                        <p:tgtEl>
                                          <p:spTgt spid="19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1" dur="500"/>
                                        <p:tgtEl>
                                          <p:spTgt spid="195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 nodeType="clickPar">
                      <p:stCondLst>
                        <p:cond delay="indefinite"/>
                      </p:stCondLst>
                      <p:childTnLst>
                        <p:par>
                          <p:cTn id="2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94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 nodeType="clickPar">
                      <p:stCondLst>
                        <p:cond delay="0"/>
                      </p:stCondLst>
                      <p:childTnLst>
                        <p:par>
                          <p:cTn id="2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4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19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pin-i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0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 fill="hold"/>
                                        <p:tgtEl>
                                          <p:spTgt spid="19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 nodeType="clickPar">
                      <p:stCondLst>
                        <p:cond delay="indefinite"/>
                      </p:stCondLst>
                      <p:childTnLst>
                        <p:par>
                          <p:cTn id="2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2000" fill="hold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ap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 nodeType="clickPar">
                      <p:stCondLst>
                        <p:cond delay="indefinite"/>
                      </p:stCondLst>
                      <p:childTnLst>
                        <p:par>
                          <p:cTn id="2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1" dur="500"/>
                                        <p:tgtEl>
                                          <p:spTgt spid="195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4" dur="500"/>
                                        <p:tgtEl>
                                          <p:spTgt spid="195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 nodeType="clickPar">
                      <p:stCondLst>
                        <p:cond delay="indefinite"/>
                      </p:stCondLst>
                      <p:childTnLst>
                        <p:par>
                          <p:cTn id="2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19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462" grpId="0" animBg="1"/>
      <p:bldP spid="19463" grpId="0" animBg="1"/>
      <p:bldP spid="19465" grpId="0" animBg="1"/>
      <p:bldP spid="19466" grpId="0" animBg="1"/>
      <p:bldP spid="19467" grpId="0" animBg="1"/>
      <p:bldP spid="19468" grpId="0" animBg="1"/>
      <p:bldP spid="19469" grpId="0" animBg="1"/>
      <p:bldP spid="19470" grpId="0" animBg="1"/>
      <p:bldP spid="19471" grpId="0" animBg="1"/>
      <p:bldP spid="19472" grpId="0" animBg="1"/>
      <p:bldP spid="19473" grpId="0" animBg="1"/>
      <p:bldP spid="19474" grpId="0" animBg="1"/>
      <p:bldP spid="19486" grpId="0" animBg="1"/>
      <p:bldP spid="19486" grpId="1" animBg="1"/>
      <p:bldP spid="19487" grpId="0" animBg="1"/>
      <p:bldP spid="19487" grpId="1" animBg="1"/>
      <p:bldP spid="19494" grpId="0" animBg="1"/>
      <p:bldP spid="19494" grpId="1" animBg="1"/>
      <p:bldP spid="19495" grpId="0" animBg="1"/>
      <p:bldP spid="19495" grpId="1" animBg="1"/>
      <p:bldP spid="19496" grpId="0" animBg="1"/>
      <p:bldP spid="19496" grpId="1" animBg="1"/>
      <p:bldP spid="19497" grpId="0" animBg="1"/>
      <p:bldP spid="19497" grpId="1" animBg="1"/>
      <p:bldP spid="19499" grpId="0" animBg="1"/>
      <p:bldP spid="19499" grpId="1" animBg="1"/>
      <p:bldP spid="19500" grpId="0" animBg="1"/>
      <p:bldP spid="19500" grpId="1" animBg="1"/>
      <p:bldP spid="19501" grpId="0" animBg="1"/>
      <p:bldP spid="19501" grpId="1" animBg="1"/>
      <p:bldP spid="19502" grpId="0" animBg="1"/>
      <p:bldP spid="1950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3338"/>
            <a:ext cx="9244013" cy="517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17788" y="2109788"/>
            <a:ext cx="39084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ln w="3810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THANK YOU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8" name="图片 46087" descr="1-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7325"/>
            <a:ext cx="19351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3" name="图片 46112" descr="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803275"/>
            <a:ext cx="5595937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4" name="TextBox 71"/>
          <p:cNvSpPr txBox="1">
            <a:spLocks noChangeArrowheads="1"/>
          </p:cNvSpPr>
          <p:nvPr/>
        </p:nvSpPr>
        <p:spPr bwMode="auto">
          <a:xfrm>
            <a:off x="4421188" y="984250"/>
            <a:ext cx="37687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Kiểm tra Thời khóa biểu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115" name="图片 46114" descr="0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1416050"/>
            <a:ext cx="5595937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6" name="TextBox 71"/>
          <p:cNvSpPr txBox="1">
            <a:spLocks noChangeArrowheads="1"/>
          </p:cNvSpPr>
          <p:nvPr/>
        </p:nvSpPr>
        <p:spPr bwMode="auto">
          <a:xfrm>
            <a:off x="3544888" y="1601788"/>
            <a:ext cx="4324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Chuẩn bị đồ dùng, máy tính đầy đủ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46117" name="图片 46116" descr="0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2103438"/>
            <a:ext cx="55975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8" name="图片 46117" descr="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24150"/>
            <a:ext cx="5597525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9" name="TextBox 71"/>
          <p:cNvSpPr txBox="1">
            <a:spLocks noChangeArrowheads="1"/>
          </p:cNvSpPr>
          <p:nvPr/>
        </p:nvSpPr>
        <p:spPr bwMode="auto">
          <a:xfrm>
            <a:off x="3513138" y="2268538"/>
            <a:ext cx="409733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Mặc trang phục gọn gàng, chỉnh tề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6120" name="TextBox 71"/>
          <p:cNvSpPr txBox="1">
            <a:spLocks noChangeArrowheads="1"/>
          </p:cNvSpPr>
          <p:nvPr/>
        </p:nvSpPr>
        <p:spPr bwMode="auto">
          <a:xfrm>
            <a:off x="4330700" y="2889250"/>
            <a:ext cx="35893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Thiết lập góc học tập yên tĩnh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6121" name="组合 46120"/>
          <p:cNvGrpSpPr>
            <a:grpSpLocks/>
          </p:cNvGrpSpPr>
          <p:nvPr/>
        </p:nvGrpSpPr>
        <p:grpSpPr bwMode="auto">
          <a:xfrm>
            <a:off x="2554288" y="2786063"/>
            <a:ext cx="630237" cy="595312"/>
            <a:chOff x="1433" y="3080"/>
            <a:chExt cx="568" cy="568"/>
          </a:xfrm>
        </p:grpSpPr>
        <p:pic>
          <p:nvPicPr>
            <p:cNvPr id="10272" name="图片 46121" descr="png-07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3080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3" name="矩形 46122"/>
            <p:cNvSpPr/>
            <p:nvPr/>
          </p:nvSpPr>
          <p:spPr>
            <a:xfrm>
              <a:off x="1580" y="3216"/>
              <a:ext cx="249" cy="274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4</a:t>
              </a:r>
            </a:p>
          </p:txBody>
        </p:sp>
      </p:grpSp>
      <p:grpSp>
        <p:nvGrpSpPr>
          <p:cNvPr id="46124" name="组合 46123"/>
          <p:cNvGrpSpPr>
            <a:grpSpLocks/>
          </p:cNvGrpSpPr>
          <p:nvPr/>
        </p:nvGrpSpPr>
        <p:grpSpPr bwMode="auto">
          <a:xfrm>
            <a:off x="2559050" y="890588"/>
            <a:ext cx="630238" cy="547687"/>
            <a:chOff x="1440" y="1056"/>
            <a:chExt cx="568" cy="522"/>
          </a:xfrm>
        </p:grpSpPr>
        <p:pic>
          <p:nvPicPr>
            <p:cNvPr id="10270" name="图片 46124" descr="png-07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56"/>
              <a:ext cx="56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6" name="矩形 46125"/>
            <p:cNvSpPr/>
            <p:nvPr/>
          </p:nvSpPr>
          <p:spPr>
            <a:xfrm>
              <a:off x="1619" y="1151"/>
              <a:ext cx="249" cy="27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1</a:t>
              </a:r>
            </a:p>
          </p:txBody>
        </p:sp>
      </p:grpSp>
      <p:grpSp>
        <p:nvGrpSpPr>
          <p:cNvPr id="46127" name="组合 46126"/>
          <p:cNvGrpSpPr>
            <a:grpSpLocks/>
          </p:cNvGrpSpPr>
          <p:nvPr/>
        </p:nvGrpSpPr>
        <p:grpSpPr bwMode="auto">
          <a:xfrm>
            <a:off x="2552700" y="1449388"/>
            <a:ext cx="630238" cy="595312"/>
            <a:chOff x="1430" y="1744"/>
            <a:chExt cx="568" cy="568"/>
          </a:xfrm>
        </p:grpSpPr>
        <p:pic>
          <p:nvPicPr>
            <p:cNvPr id="10268" name="图片 46127" descr="png-07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1744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29" name="矩形 46128"/>
            <p:cNvSpPr/>
            <p:nvPr/>
          </p:nvSpPr>
          <p:spPr>
            <a:xfrm>
              <a:off x="1627" y="1873"/>
              <a:ext cx="249" cy="274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2</a:t>
              </a:r>
            </a:p>
          </p:txBody>
        </p:sp>
      </p:grpSp>
      <p:grpSp>
        <p:nvGrpSpPr>
          <p:cNvPr id="46130" name="组合 46129"/>
          <p:cNvGrpSpPr>
            <a:grpSpLocks/>
          </p:cNvGrpSpPr>
          <p:nvPr/>
        </p:nvGrpSpPr>
        <p:grpSpPr bwMode="auto">
          <a:xfrm>
            <a:off x="2628900" y="2130425"/>
            <a:ext cx="463550" cy="603250"/>
            <a:chOff x="1430" y="2400"/>
            <a:chExt cx="486" cy="575"/>
          </a:xfrm>
        </p:grpSpPr>
        <p:pic>
          <p:nvPicPr>
            <p:cNvPr id="10266" name="图片 46130" descr="png-0731副本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0" y="2400"/>
              <a:ext cx="486" cy="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132" name="矩形 46131"/>
            <p:cNvSpPr/>
            <p:nvPr/>
          </p:nvSpPr>
          <p:spPr>
            <a:xfrm>
              <a:off x="1545" y="2544"/>
              <a:ext cx="290" cy="27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3</a:t>
              </a:r>
            </a:p>
          </p:txBody>
        </p:sp>
      </p:grpSp>
      <p:sp>
        <p:nvSpPr>
          <p:cNvPr id="25" name="文本框 2054"/>
          <p:cNvSpPr txBox="1">
            <a:spLocks noChangeArrowheads="1"/>
          </p:cNvSpPr>
          <p:nvPr/>
        </p:nvSpPr>
        <p:spPr bwMode="auto">
          <a:xfrm>
            <a:off x="2951163" y="260350"/>
            <a:ext cx="4149725" cy="45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CN" sz="27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TRƯỚC GIỜ HỌC</a:t>
            </a:r>
          </a:p>
        </p:txBody>
      </p:sp>
      <p:pic>
        <p:nvPicPr>
          <p:cNvPr id="26" name="图片 46117" descr="0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3341688"/>
            <a:ext cx="5597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组合 46120"/>
          <p:cNvGrpSpPr>
            <a:grpSpLocks/>
          </p:cNvGrpSpPr>
          <p:nvPr/>
        </p:nvGrpSpPr>
        <p:grpSpPr bwMode="auto">
          <a:xfrm>
            <a:off x="2578100" y="3503613"/>
            <a:ext cx="631825" cy="595312"/>
            <a:chOff x="1433" y="3080"/>
            <a:chExt cx="568" cy="568"/>
          </a:xfrm>
        </p:grpSpPr>
        <p:pic>
          <p:nvPicPr>
            <p:cNvPr id="10264" name="图片 46121" descr="png-073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3" y="3080"/>
              <a:ext cx="568" cy="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46122"/>
            <p:cNvSpPr/>
            <p:nvPr/>
          </p:nvSpPr>
          <p:spPr>
            <a:xfrm>
              <a:off x="1580" y="3216"/>
              <a:ext cx="248" cy="274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5</a:t>
              </a:r>
            </a:p>
          </p:txBody>
        </p:sp>
      </p:grpSp>
      <p:sp>
        <p:nvSpPr>
          <p:cNvPr id="31" name="TextBox 71"/>
          <p:cNvSpPr txBox="1">
            <a:spLocks noChangeArrowheads="1"/>
          </p:cNvSpPr>
          <p:nvPr/>
        </p:nvSpPr>
        <p:spPr bwMode="auto">
          <a:xfrm>
            <a:off x="3330575" y="3502025"/>
            <a:ext cx="47513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r>
              <a:rPr lang="en-US" altLang="zh-CN" sz="2100" b="1">
                <a:solidFill>
                  <a:srgbClr val="00206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Vào phòng học trước 5 phút, điểm danh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34" name="图片 46112" descr="0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098925"/>
            <a:ext cx="5616575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6" name="组合 46123"/>
          <p:cNvGrpSpPr>
            <a:grpSpLocks/>
          </p:cNvGrpSpPr>
          <p:nvPr/>
        </p:nvGrpSpPr>
        <p:grpSpPr bwMode="auto">
          <a:xfrm>
            <a:off x="2519363" y="4246563"/>
            <a:ext cx="631825" cy="546100"/>
            <a:chOff x="1440" y="1056"/>
            <a:chExt cx="568" cy="522"/>
          </a:xfrm>
        </p:grpSpPr>
        <p:pic>
          <p:nvPicPr>
            <p:cNvPr id="10262" name="图片 46124" descr="png-073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56"/>
              <a:ext cx="56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矩形 46125"/>
            <p:cNvSpPr/>
            <p:nvPr/>
          </p:nvSpPr>
          <p:spPr>
            <a:xfrm>
              <a:off x="1620" y="1152"/>
              <a:ext cx="250" cy="27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6</a:t>
              </a:r>
            </a:p>
          </p:txBody>
        </p:sp>
      </p:grpSp>
      <p:sp>
        <p:nvSpPr>
          <p:cNvPr id="39" name="文本框 71693"/>
          <p:cNvSpPr txBox="1">
            <a:spLocks noChangeArrowheads="1"/>
          </p:cNvSpPr>
          <p:nvPr/>
        </p:nvSpPr>
        <p:spPr bwMode="auto">
          <a:xfrm>
            <a:off x="3059113" y="4354513"/>
            <a:ext cx="5005387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1800" tIns="20900" rIns="41800" bIns="20900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1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 ăn uống, đi vệ sinh trước khi vào lớp. </a:t>
            </a:r>
            <a:endParaRPr lang="zh-CN" altLang="en-US" sz="2100" b="1">
              <a:solidFill>
                <a:srgbClr val="00206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6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6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46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43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46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3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6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6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63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46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738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46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838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6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6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9380"/>
                            </p:stCondLst>
                            <p:childTnLst>
                              <p:par>
                                <p:cTn id="5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46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6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5" dur="80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6" dur="80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80"/>
                                        <p:tgtEl>
                                          <p:spTgt spid="46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7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8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1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2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80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5740"/>
                            </p:stCondLst>
                            <p:childTnLst>
                              <p:par>
                                <p:cTn id="9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6740"/>
                            </p:stCondLst>
                            <p:childTnLst>
                              <p:par>
                                <p:cTn id="9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7740"/>
                            </p:stCondLst>
                            <p:childTnLst>
                              <p:par>
                                <p:cTn id="10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14" grpId="0"/>
      <p:bldP spid="46119" grpId="0"/>
      <p:bldP spid="46120" grpId="0"/>
      <p:bldP spid="25" grpId="0"/>
      <p:bldP spid="31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304800"/>
            <a:ext cx="2619375" cy="289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588"/>
            <a:ext cx="4090988" cy="430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图片 41997" descr="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4138613"/>
            <a:ext cx="6858000" cy="93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1929" y="1342"/>
            <a:ext cx="3784306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b="1" spc="38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TRONG GIỜ HỌC</a:t>
            </a:r>
          </a:p>
        </p:txBody>
      </p:sp>
      <p:sp>
        <p:nvSpPr>
          <p:cNvPr id="6" name="Rectangle 5"/>
          <p:cNvSpPr/>
          <p:nvPr/>
        </p:nvSpPr>
        <p:spPr>
          <a:xfrm>
            <a:off x="5249105" y="1671503"/>
            <a:ext cx="1941736" cy="900246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b="1" spc="38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LUÔN BẬT CAMERA</a:t>
            </a:r>
          </a:p>
        </p:txBody>
      </p:sp>
      <p:sp>
        <p:nvSpPr>
          <p:cNvPr id="7" name="Rectangle 6"/>
          <p:cNvSpPr/>
          <p:nvPr/>
        </p:nvSpPr>
        <p:spPr>
          <a:xfrm>
            <a:off x="1331640" y="2222015"/>
            <a:ext cx="3510390" cy="1915909"/>
          </a:xfrm>
          <a:prstGeom prst="rect">
            <a:avLst/>
          </a:prstGeom>
          <a:noFill/>
        </p:spPr>
        <p:txBody>
          <a:bodyPr lIns="68580" tIns="34290" rIns="68580" bIns="3429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- NHỚ TẮT MIX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spc="38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ea typeface="+mn-ea"/>
              </a:rPr>
              <a:t>- KHI CẦN PHÁT BIỂU HÃY GIƠ TAY TRƯỚC KHI BẬT MIX NHÉ!</a:t>
            </a:r>
          </a:p>
        </p:txBody>
      </p:sp>
      <p:grpSp>
        <p:nvGrpSpPr>
          <p:cNvPr id="8" name="组合 46123"/>
          <p:cNvGrpSpPr>
            <a:grpSpLocks/>
          </p:cNvGrpSpPr>
          <p:nvPr/>
        </p:nvGrpSpPr>
        <p:grpSpPr bwMode="auto">
          <a:xfrm>
            <a:off x="1601788" y="1947863"/>
            <a:ext cx="506412" cy="547687"/>
            <a:chOff x="1440" y="1056"/>
            <a:chExt cx="568" cy="522"/>
          </a:xfrm>
        </p:grpSpPr>
        <p:pic>
          <p:nvPicPr>
            <p:cNvPr id="12300" name="图片 46124" descr="png-07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56"/>
              <a:ext cx="56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矩形 46125"/>
            <p:cNvSpPr/>
            <p:nvPr/>
          </p:nvSpPr>
          <p:spPr>
            <a:xfrm>
              <a:off x="1511" y="1192"/>
              <a:ext cx="360" cy="27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 7</a:t>
              </a:r>
            </a:p>
          </p:txBody>
        </p:sp>
      </p:grpSp>
      <p:grpSp>
        <p:nvGrpSpPr>
          <p:cNvPr id="11" name="组合 46123"/>
          <p:cNvGrpSpPr>
            <a:grpSpLocks/>
          </p:cNvGrpSpPr>
          <p:nvPr/>
        </p:nvGrpSpPr>
        <p:grpSpPr bwMode="auto">
          <a:xfrm>
            <a:off x="5381625" y="1276350"/>
            <a:ext cx="506413" cy="546100"/>
            <a:chOff x="1440" y="1056"/>
            <a:chExt cx="568" cy="522"/>
          </a:xfrm>
        </p:grpSpPr>
        <p:pic>
          <p:nvPicPr>
            <p:cNvPr id="12298" name="图片 46124" descr="png-07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1056"/>
              <a:ext cx="568" cy="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矩形 46125"/>
            <p:cNvSpPr/>
            <p:nvPr/>
          </p:nvSpPr>
          <p:spPr>
            <a:xfrm>
              <a:off x="1565" y="1152"/>
              <a:ext cx="360" cy="275"/>
            </a:xfrm>
            <a:prstGeom prst="rect">
              <a:avLst/>
            </a:prstGeom>
            <a:noFill/>
            <a:ln w="12700">
              <a:noFill/>
            </a:ln>
            <a:scene3d>
              <a:camera prst="legacyPerspectiveTopRight">
                <a:rot lat="0" lon="0" rev="0"/>
              </a:camera>
              <a:lightRig rig="legacyNormal2" dir="t"/>
            </a:scene3d>
            <a:sp3d extrusionH="430200" prstMaterial="legacyPlastic">
              <a:bevelT w="13500" h="13500" prst="angle"/>
              <a:bevelB w="13500" h="13500" prst="angle"/>
              <a:extrusionClr>
                <a:srgbClr val="1C1C1C"/>
              </a:extrusionClr>
            </a:sp3d>
          </p:spPr>
          <p:txBody>
            <a:bodyPr wrap="none">
              <a:spAutoFit/>
              <a:flatTx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275">
                  <a:latin typeface="Arial" panose="020B0604020202020204" pitchFamily="34" charset="0"/>
                  <a:ea typeface="宋体" panose="02010600030101010101" pitchFamily="2" charset="-122"/>
                </a:rPr>
                <a:t> 8</a:t>
              </a:r>
            </a:p>
          </p:txBody>
        </p:sp>
      </p:grp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3382963"/>
            <a:ext cx="2376488" cy="182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5925" y="-131763"/>
            <a:ext cx="2439988" cy="1990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2798763"/>
            <a:ext cx="1954212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2822">
            <a:off x="-185738" y="-11113"/>
            <a:ext cx="2697163" cy="174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350"/>
          <p:cNvGrpSpPr>
            <a:grpSpLocks/>
          </p:cNvGrpSpPr>
          <p:nvPr/>
        </p:nvGrpSpPr>
        <p:grpSpPr bwMode="auto">
          <a:xfrm>
            <a:off x="873125" y="1744663"/>
            <a:ext cx="7269163" cy="1101725"/>
            <a:chOff x="1168183" y="2013423"/>
            <a:chExt cx="9694298" cy="1470074"/>
          </a:xfrm>
        </p:grpSpPr>
        <p:sp>
          <p:nvSpPr>
            <p:cNvPr id="15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5971931" y="2744223"/>
              <a:ext cx="247702" cy="73927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999" dirty="0">
                <a:solidFill>
                  <a:srgbClr val="FF0000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9" name="文本框 343">
              <a:extLst>
                <a:ext uri="{FF2B5EF4-FFF2-40B4-BE49-F238E27FC236}">
                  <a16:creationId xmlns:a16="http://schemas.microsoft.com/office/drawing/2014/main" id="{0ACC4EE0-678B-4783-99C3-C2D00D68933D}"/>
                </a:ext>
              </a:extLst>
            </p:cNvPr>
            <p:cNvSpPr txBox="1"/>
            <p:nvPr/>
          </p:nvSpPr>
          <p:spPr>
            <a:xfrm>
              <a:off x="1168183" y="2013423"/>
              <a:ext cx="9694298" cy="738664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defTabSz="342809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999" b="1" dirty="0">
                  <a:solidFill>
                    <a:srgbClr val="0033CC"/>
                  </a:solidFill>
                  <a:latin typeface="Times New Roman" panose="02020603050405020304" pitchFamily="18" charset="0"/>
                  <a:ea typeface="字魂36号-正文宋楷" panose="02000000000000000000" pitchFamily="2" charset="-122"/>
                  <a:cs typeface="Times New Roman" panose="02020603050405020304" pitchFamily="18" charset="0"/>
                </a:rPr>
                <a:t>CHỦ ĐỀ 1. MÁY TÍNH VÀ CỘNG ĐỒNG</a:t>
              </a:r>
              <a:endParaRPr lang="zh-CN" altLang="en-US" sz="2999" b="1" dirty="0">
                <a:solidFill>
                  <a:srgbClr val="0033CC"/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6" name="组合 349"/>
          <p:cNvGrpSpPr>
            <a:grpSpLocks/>
          </p:cNvGrpSpPr>
          <p:nvPr/>
        </p:nvGrpSpPr>
        <p:grpSpPr bwMode="auto">
          <a:xfrm>
            <a:off x="3036888" y="822325"/>
            <a:ext cx="2941637" cy="796925"/>
            <a:chOff x="4128843" y="748108"/>
            <a:chExt cx="3923351" cy="1063354"/>
          </a:xfrm>
        </p:grpSpPr>
        <p:sp>
          <p:nvSpPr>
            <p:cNvPr id="17" name="文本框 344">
              <a:extLst>
                <a:ext uri="{FF2B5EF4-FFF2-40B4-BE49-F238E27FC236}">
                  <a16:creationId xmlns:a16="http://schemas.microsoft.com/office/drawing/2014/main" id="{44CBDE53-190E-41C7-B7EF-AB0D105FC592}"/>
                </a:ext>
              </a:extLst>
            </p:cNvPr>
            <p:cNvSpPr txBox="1"/>
            <p:nvPr/>
          </p:nvSpPr>
          <p:spPr>
            <a:xfrm>
              <a:off x="4128843" y="748108"/>
              <a:ext cx="3923351" cy="1046511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99" dirty="0">
                  <a:ln w="63500">
                    <a:solidFill>
                      <a:srgbClr val="FFFFFF"/>
                    </a:solidFill>
                  </a:ln>
                  <a:solidFill>
                    <a:srgbClr val="FF0000"/>
                  </a:solidFill>
                  <a:effectLst>
                    <a:outerShdw blurRad="127000" dist="38100" dir="2700000" algn="tl" rotWithShape="0">
                      <a:prstClr val="black">
                        <a:alpha val="47000"/>
                      </a:prstClr>
                    </a:outerShdw>
                  </a:effectLst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ln w="63500">
                  <a:solidFill>
                    <a:srgbClr val="FFFFFF"/>
                  </a:solidFill>
                </a:ln>
                <a:solidFill>
                  <a:srgbClr val="FF0000"/>
                </a:solidFill>
                <a:effectLst>
                  <a:outerShdw blurRad="127000" dist="38100" dir="2700000" algn="tl" rotWithShape="0">
                    <a:prstClr val="black">
                      <a:alpha val="47000"/>
                    </a:prstClr>
                  </a:outerShdw>
                </a:effectLst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  <p:sp>
          <p:nvSpPr>
            <p:cNvPr id="18" name="文本框 342">
              <a:extLst>
                <a:ext uri="{FF2B5EF4-FFF2-40B4-BE49-F238E27FC236}">
                  <a16:creationId xmlns:a16="http://schemas.microsoft.com/office/drawing/2014/main" id="{1715721D-2379-4F88-BDA9-B54B39F99781}"/>
                </a:ext>
              </a:extLst>
            </p:cNvPr>
            <p:cNvSpPr txBox="1"/>
            <p:nvPr/>
          </p:nvSpPr>
          <p:spPr>
            <a:xfrm>
              <a:off x="4128843" y="764951"/>
              <a:ext cx="3923351" cy="1046511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499" dirty="0">
                  <a:solidFill>
                    <a:srgbClr val="FF0000"/>
                  </a:solidFill>
                  <a:latin typeface="Times New Roman" pitchFamily="18" charset="0"/>
                  <a:ea typeface="字魂36号-正文宋楷" panose="02000000000000000000" pitchFamily="2" charset="-122"/>
                  <a:cs typeface="Times New Roman" pitchFamily="18" charset="0"/>
                </a:rPr>
                <a:t>TIN HỌC 6</a:t>
              </a:r>
              <a:endParaRPr lang="zh-CN" altLang="en-US" sz="4499" dirty="0">
                <a:solidFill>
                  <a:srgbClr val="FF0000"/>
                </a:solidFill>
                <a:latin typeface="Times New Roman" pitchFamily="18" charset="0"/>
                <a:ea typeface="字魂36号-正文宋楷" panose="02000000000000000000" pitchFamily="2" charset="-122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1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75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品 11"/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 flipV="1">
            <a:off x="457200" y="758825"/>
            <a:ext cx="8485188" cy="42863"/>
          </a:xfrm>
          <a:prstGeom prst="line">
            <a:avLst/>
          </a:prstGeom>
          <a:noFill/>
          <a:ln w="6350" algn="ctr">
            <a:solidFill>
              <a:srgbClr val="6DC1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350"/>
            <a:ext cx="9166225" cy="450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305050" y="2095500"/>
            <a:ext cx="4089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 defTabSz="4572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5400">
                <a:solidFill>
                  <a:srgbClr val="C00000"/>
                </a:solidFill>
                <a:latin typeface="Times New Roman" panose="02020603050405020304" pitchFamily="18" charset="0"/>
                <a:ea typeface="字魂36号-正文宋楷"/>
                <a:cs typeface="Times New Roman" panose="02020603050405020304" pitchFamily="18" charset="0"/>
              </a:rPr>
              <a:t>KHỞI ĐỘNG</a:t>
            </a:r>
            <a:endParaRPr lang="zh-CN" altLang="en-US" sz="5400">
              <a:solidFill>
                <a:srgbClr val="C00000"/>
              </a:solidFill>
              <a:latin typeface="Times New Roman" panose="02020603050405020304" pitchFamily="18" charset="0"/>
              <a:ea typeface="字魂36号-正文宋楷"/>
              <a:cs typeface="Times New Roman" panose="02020603050405020304" pitchFamily="18" charset="0"/>
            </a:endParaRPr>
          </a:p>
        </p:txBody>
      </p:sp>
      <p:pic>
        <p:nvPicPr>
          <p:cNvPr id="11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8" b="13737"/>
          <a:stretch>
            <a:fillRect/>
          </a:stretch>
        </p:blipFill>
        <p:spPr bwMode="auto">
          <a:xfrm rot="-177516">
            <a:off x="2189163" y="3459163"/>
            <a:ext cx="41021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品 11"/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 flipV="1">
            <a:off x="457200" y="758825"/>
            <a:ext cx="8485188" cy="42863"/>
          </a:xfrm>
          <a:prstGeom prst="line">
            <a:avLst/>
          </a:prstGeom>
          <a:noFill/>
          <a:ln w="6350" algn="ctr">
            <a:solidFill>
              <a:srgbClr val="6DC1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163"/>
            <a:ext cx="912018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96900" y="2255838"/>
            <a:ext cx="79263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cuộc sống hằng ngày em nhìn thấy những gì xung quanh em? </a:t>
            </a:r>
            <a:endParaRPr lang="en-US" altLang="en-US" sz="2400" b="1">
              <a:solidFill>
                <a:srgbClr val="B7471F"/>
              </a:solidFill>
            </a:endParaRPr>
          </a:p>
        </p:txBody>
      </p:sp>
      <p:pic>
        <p:nvPicPr>
          <p:cNvPr id="174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084263"/>
            <a:ext cx="9842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49500" y="3214688"/>
            <a:ext cx="60277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nhìn thấy những con số, dòng chữ,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ảnh trong sách, nghe tiếng chim hót, tiếng xe cộ trên đường, …</a:t>
            </a:r>
            <a:endParaRPr lang="en-US" altLang="en-US" sz="2400">
              <a:solidFill>
                <a:srgbClr val="00206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品 11"/>
          <p:cNvCxnSpPr>
            <a:cxnSpLocks/>
          </p:cNvCxnSpPr>
          <p:nvPr>
            <p:custDataLst>
              <p:tags r:id="rId1"/>
            </p:custDataLst>
          </p:nvPr>
        </p:nvCxnSpPr>
        <p:spPr bwMode="auto">
          <a:xfrm flipV="1">
            <a:off x="457200" y="758825"/>
            <a:ext cx="8485188" cy="42863"/>
          </a:xfrm>
          <a:prstGeom prst="line">
            <a:avLst/>
          </a:prstGeom>
          <a:noFill/>
          <a:ln w="6350" algn="ctr">
            <a:solidFill>
              <a:srgbClr val="6DC1B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9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5163"/>
            <a:ext cx="9120188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496888" y="2262188"/>
            <a:ext cx="77612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en-US" altLang="en-US" sz="2400" b="1">
                <a:solidFill>
                  <a:srgbClr val="B7471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gì em thấy được bộ phận nào của chúng ta thu nhận? </a:t>
            </a:r>
            <a:endParaRPr lang="en-US" altLang="en-US" sz="2400" b="1">
              <a:solidFill>
                <a:srgbClr val="B7471F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  <p:pic>
        <p:nvPicPr>
          <p:cNvPr id="18437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5" y="1084263"/>
            <a:ext cx="984250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63" y="3169838"/>
            <a:ext cx="1302620" cy="1302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00275" y="3384550"/>
            <a:ext cx="61595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 cả những gì em thấy được bộ phận các giác quan thu nhận và não xử lý.</a:t>
            </a:r>
            <a:endParaRPr lang="en-US" altLang="en-US" sz="2400">
              <a:solidFill>
                <a:srgbClr val="002060"/>
              </a:solidFill>
              <a:latin typeface="VNI-Times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"/>
          <p:cNvSpPr txBox="1">
            <a:spLocks noChangeArrowheads="1"/>
          </p:cNvSpPr>
          <p:nvPr/>
        </p:nvSpPr>
        <p:spPr bwMode="auto">
          <a:xfrm>
            <a:off x="496888" y="111125"/>
            <a:ext cx="81724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342900" indent="-3429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1pPr>
            <a:lvl2pPr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等线" panose="02010600030101010101" pitchFamily="2" charset="-122"/>
              </a:defRPr>
            </a:lvl9pPr>
          </a:lstStyle>
          <a:p>
            <a:pPr marL="0" lvl="1" indent="0" algn="ctr" eaLnBrk="1" hangingPunct="1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1: THÔNG TIN VÀ DỮ LIỆU</a:t>
            </a:r>
            <a:endParaRPr lang="zh-CN" altLang="en-US" sz="3600" b="1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16-Point Star 9"/>
          <p:cNvSpPr/>
          <p:nvPr/>
        </p:nvSpPr>
        <p:spPr>
          <a:xfrm>
            <a:off x="3046413" y="2220913"/>
            <a:ext cx="3073400" cy="2244725"/>
          </a:xfrm>
          <a:prstGeom prst="star16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TRẢ LỜI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28600" y="969963"/>
            <a:ext cx="5046663" cy="482600"/>
          </a:xfrm>
        </p:spPr>
        <p:txBody>
          <a:bodyPr/>
          <a:lstStyle/>
          <a:p>
            <a:pPr algn="l" eaLnBrk="1" hangingPunct="1"/>
            <a:r>
              <a:rPr lang="en-US" altLang="en-US" sz="2800" b="1" smtClean="0">
                <a:solidFill>
                  <a:srgbClr val="0033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en-US" altLang="en-US" sz="2800" b="1" u="sng" smtClean="0">
                <a:solidFill>
                  <a:srgbClr val="0033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Thông tin và dữ liệu</a:t>
            </a:r>
            <a:r>
              <a:rPr lang="en-US" altLang="en-US" sz="2800" b="1" smtClean="0">
                <a:solidFill>
                  <a:srgbClr val="0033CC"/>
                </a:solidFill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38188" y="1587500"/>
            <a:ext cx="2862262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Thấy gì? Biết gì?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7" grpId="0" build="p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I1_THONG TIN VA DU LIEU [Compatibility Mode]" id="{85007B54-B163-4777-B836-92B18ADCFC8F}" vid="{00D8CC2F-05AE-499E-A360-E49AC1C1DA3E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BAI1_THONG TIN VA DU LIEU</Template>
  <TotalTime>9</TotalTime>
  <Words>1461</Words>
  <Application>Microsoft Office PowerPoint</Application>
  <PresentationFormat>On-screen Show (16:9)</PresentationFormat>
  <Paragraphs>195</Paragraphs>
  <Slides>29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5" baseType="lpstr">
      <vt:lpstr>微软雅黑</vt:lpstr>
      <vt:lpstr>等线 Light</vt:lpstr>
      <vt:lpstr>Calibri Light</vt:lpstr>
      <vt:lpstr>Verdana</vt:lpstr>
      <vt:lpstr>Calibri</vt:lpstr>
      <vt:lpstr>Wingdings</vt:lpstr>
      <vt:lpstr>Arial Black</vt:lpstr>
      <vt:lpstr>黑体</vt:lpstr>
      <vt:lpstr>Arial</vt:lpstr>
      <vt:lpstr>字魂36号-正文宋楷</vt:lpstr>
      <vt:lpstr>等线</vt:lpstr>
      <vt:lpstr>Times New Roman</vt:lpstr>
      <vt:lpstr>Open Sans</vt:lpstr>
      <vt:lpstr>宋体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2022-01-12T02:53:31Z</dcterms:created>
  <dcterms:modified xsi:type="dcterms:W3CDTF">2022-02-09T02:25:46Z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2052-10.1.0.6065</vt:lpwstr>
  </property>
</Properties>
</file>